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44"/>
  </p:notesMasterIdLst>
  <p:handoutMasterIdLst>
    <p:handoutMasterId r:id="rId45"/>
  </p:handoutMasterIdLst>
  <p:sldIdLst>
    <p:sldId id="333" r:id="rId3"/>
    <p:sldId id="295" r:id="rId4"/>
    <p:sldId id="302" r:id="rId5"/>
    <p:sldId id="294" r:id="rId6"/>
    <p:sldId id="373" r:id="rId7"/>
    <p:sldId id="374" r:id="rId8"/>
    <p:sldId id="375" r:id="rId9"/>
    <p:sldId id="327" r:id="rId10"/>
    <p:sldId id="341" r:id="rId11"/>
    <p:sldId id="343" r:id="rId12"/>
    <p:sldId id="345" r:id="rId13"/>
    <p:sldId id="309" r:id="rId14"/>
    <p:sldId id="347" r:id="rId15"/>
    <p:sldId id="348" r:id="rId16"/>
    <p:sldId id="376" r:id="rId17"/>
    <p:sldId id="377" r:id="rId18"/>
    <p:sldId id="378" r:id="rId19"/>
    <p:sldId id="349" r:id="rId20"/>
    <p:sldId id="350" r:id="rId21"/>
    <p:sldId id="351" r:id="rId22"/>
    <p:sldId id="353" r:id="rId23"/>
    <p:sldId id="354" r:id="rId24"/>
    <p:sldId id="355" r:id="rId25"/>
    <p:sldId id="356" r:id="rId26"/>
    <p:sldId id="363" r:id="rId27"/>
    <p:sldId id="364" r:id="rId28"/>
    <p:sldId id="365" r:id="rId29"/>
    <p:sldId id="366" r:id="rId30"/>
    <p:sldId id="367" r:id="rId31"/>
    <p:sldId id="368" r:id="rId32"/>
    <p:sldId id="328" r:id="rId33"/>
    <p:sldId id="329" r:id="rId34"/>
    <p:sldId id="330" r:id="rId35"/>
    <p:sldId id="369" r:id="rId36"/>
    <p:sldId id="370" r:id="rId37"/>
    <p:sldId id="336" r:id="rId38"/>
    <p:sldId id="337" r:id="rId39"/>
    <p:sldId id="338" r:id="rId40"/>
    <p:sldId id="371" r:id="rId41"/>
    <p:sldId id="372" r:id="rId42"/>
    <p:sldId id="256" r:id="rId43"/>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1BACF-5441-EE3A-57CE-E07AC7E148B0}" v="65" dt="2019-03-18T21:43:40.922"/>
    <p1510:client id="{7E647332-0CEB-F65A-7575-CFE3B765AAE0}" v="255" dt="2019-03-18T22:21:58.516"/>
    <p1510:client id="{81FE025E-E1E1-3470-421B-4031FF5DAECF}" v="62" dt="2019-03-18T22:29:33.179"/>
    <p1510:client id="{315808EA-0B95-C24E-72FC-43D42DC7CBCC}" v="12" dt="2019-03-18T22:29:09.653"/>
    <p1510:client id="{0CE54965-0C2E-291A-DF58-484D9D728BD1}" v="341" dt="2019-03-18T23:30:11.904"/>
    <p1510:client id="{ADF3E322-62F1-E05F-9C1F-EA5CF70E192D}" v="204" dt="2019-03-18T22:54:19.392"/>
    <p1510:client id="{CC5B3A6E-A321-31B0-4AE7-EABB5289D38C}" v="136" dt="2019-03-18T23:31:36.801"/>
    <p1510:client id="{DF97D462-460B-969A-B81E-B5DEC22ECD2D}" v="15" dt="2019-03-18T23:04:55.00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4" autoAdjust="0"/>
    <p:restoredTop sz="94660"/>
  </p:normalViewPr>
  <p:slideViewPr>
    <p:cSldViewPr snapToGrid="0">
      <p:cViewPr varScale="1">
        <p:scale>
          <a:sx n="45" d="100"/>
          <a:sy n="45" d="100"/>
        </p:scale>
        <p:origin x="318" y="66"/>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3/20/2019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3/20/2019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eveloper.amd.com/wordpress/media/2013/12/AMD_OpenCL_Programming_User_Guide2.pdf"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xabyteinformatica.com/uoc/Informatica/Arquitecturas_de_computadores_avanzadas/Arquitecturas_de_computadores_avanzadas_(Modulo_5).pdf"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ink.springer.com/chapter/10.1007/978-3-540-89740-8_1"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it.comillas.edu/pfc/resumenes/4dee5b199a840.pdf"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personal.umich.edu/~smeyer/cuda/Preso07-OpenCL.pdf"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l.acm.org/citation.cfm?id=2145863"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diva-portal.org/smash/record.jsf?pid=diva2%3A628242&amp;dswid=-3415"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nobleprog.es/cc/cudaprog"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springer.com/la/book/9789812871336" TargetMode="External"/><Relationship Id="rId2" Type="http://schemas.openxmlformats.org/officeDocument/2006/relationships/hyperlink" Target="https://www.springer.com/la/book/9783319065472" TargetMode="Externa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people.maths.ox.ac.uk/~gilesm/cuda/"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udemy.com/introduction-to-gpu-computing-with-cuda/" TargetMode="External"/><Relationship Id="rId2" Type="http://schemas.openxmlformats.org/officeDocument/2006/relationships/hyperlink" Target="https://www.udemy.com/cuda-programming-masterclass/" TargetMode="Externa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arrayfire.com/training/"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mindshare.com/Learn/OpenCL_Programming_for_GPU_and_Multicore_Architectures/Training"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cs.com/learning/training/state-art-opengl-qt"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eb.engr.oregonstate.edu/~mjb/cs550/"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olfram.com/training/courses/hpc021.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tunes.apple.com/in/itunes-u/programming-massively-parallel/id384233322?mt=10"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um7Hk_fVHIP9ezSn-96o3xp0WBkjr0_h" TargetMode="Externa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andsonopencl.github.io/"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class-central.com/course/coursera-heterogeneous-parallel-programming-427"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QA483lIvL-4"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educators/existing-courses" TargetMode="External"/><Relationship Id="rId1" Type="http://schemas.openxmlformats.org/officeDocument/2006/relationships/slideLayout" Target="../slideLayouts/slideLayout12.xml"/><Relationship Id="rId6" Type="http://schemas.openxmlformats.org/officeDocument/2006/relationships/hyperlink" Target="https://developer.nvidia.com/" TargetMode="External"/><Relationship Id="rId5" Type="http://schemas.openxmlformats.org/officeDocument/2006/relationships/hyperlink" Target="https://developer.nvidia.com/nsight-eclipse-edition" TargetMode="External"/><Relationship Id="rId4" Type="http://schemas.openxmlformats.org/officeDocument/2006/relationships/hyperlink" Target="http://www.jcuda.org/"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developer.amd.com/wordpress/media/2013/12/AMD_OpenCL_Programming_User_Guide2.pdf" TargetMode="External"/><Relationship Id="rId2" Type="http://schemas.openxmlformats.org/officeDocument/2006/relationships/hyperlink" Target="https://github.com/GPUOpen-LibrariesAndSDKs/OCL-SDK/releases" TargetMode="External"/><Relationship Id="rId1" Type="http://schemas.openxmlformats.org/officeDocument/2006/relationships/slideLayout" Target="../slideLayouts/slideLayout12.xml"/><Relationship Id="rId5" Type="http://schemas.openxmlformats.org/officeDocument/2006/relationships/hyperlink" Target="https://developer.amd.com/tools-and-sdks/" TargetMode="External"/><Relationship Id="rId4" Type="http://schemas.openxmlformats.org/officeDocument/2006/relationships/hyperlink" Target="https://community.amd.com/community/devgurus/openc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marketplace.visualstudio.com/items?itemName=galarius.vscode-opencl" TargetMode="External"/><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openaccess.uoc.edu/webapps/o2/bitstream/10609/23827/2/Manual_Instalaci%C3%B3n_CUDA.pdfv"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41035" y="2146699"/>
            <a:ext cx="12678185" cy="3018105"/>
          </a:xfrm>
        </p:spPr>
        <p:txBody>
          <a:bodyPr>
            <a:normAutofit/>
          </a:bodyPr>
          <a:lstStyle/>
          <a:p>
            <a:r>
              <a:rPr lang="en-US">
                <a:solidFill>
                  <a:schemeClr val="accent1"/>
                </a:solidFill>
              </a:rPr>
              <a:t>Scientific Cards</a:t>
            </a:r>
            <a:br>
              <a:rPr lang="en-US"/>
            </a:br>
            <a:r>
              <a:rPr lang="en-US" sz="8800" b="1"/>
              <a:t>testing and developing</a:t>
            </a:r>
            <a:endParaRPr lang="es-ES" sz="880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a:p>
          <a:p>
            <a:endParaRPr lang="en-US"/>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81E89-F0B1-42B7-A5F1-B22FEC98279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a:solidFill>
                <a:schemeClr val="accent1"/>
              </a:solidFill>
            </a:endParaRPr>
          </a:p>
        </p:txBody>
      </p:sp>
      <p:sp>
        <p:nvSpPr>
          <p:cNvPr id="3" name="Marcador de número de diapositiva 2">
            <a:extLst>
              <a:ext uri="{FF2B5EF4-FFF2-40B4-BE49-F238E27FC236}">
                <a16:creationId xmlns:a16="http://schemas.microsoft.com/office/drawing/2014/main" id="{249702C4-4ECB-4C96-84A8-593DED1D8803}"/>
              </a:ext>
            </a:extLst>
          </p:cNvPr>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4" name="Subtítulo 3">
            <a:extLst>
              <a:ext uri="{FF2B5EF4-FFF2-40B4-BE49-F238E27FC236}">
                <a16:creationId xmlns:a16="http://schemas.microsoft.com/office/drawing/2014/main" id="{95895196-CD51-4277-9F1D-92416398FC4A}"/>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4323973F-F922-437B-9087-0E61679B4C22}"/>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CCBCC9F-BC65-4EEE-9990-72F797CD3AC0}"/>
              </a:ext>
            </a:extLst>
          </p:cNvPr>
          <p:cNvSpPr>
            <a:spLocks noGrp="1"/>
          </p:cNvSpPr>
          <p:nvPr>
            <p:ph type="body" sz="quarter" idx="13"/>
          </p:nvPr>
        </p:nvSpPr>
        <p:spPr>
          <a:xfrm>
            <a:off x="7335018" y="4631663"/>
            <a:ext cx="10129571" cy="2412678"/>
          </a:xfrm>
        </p:spPr>
        <p:txBody>
          <a:bodyPr>
            <a:normAutofit/>
          </a:bodyPr>
          <a:lstStyle/>
          <a:p>
            <a:r>
              <a:rPr lang="en-US">
                <a:latin typeface="Aleo-BoldItalic"/>
                <a:hlinkClick r:id="rId2"/>
              </a:rPr>
              <a:t>http://developer.amd.com/wordpress/media/2013/12/AMD_OpenCL_Programming_User_Guide2.pdf</a:t>
            </a:r>
            <a:r>
              <a:rPr lang="en-US">
                <a:latin typeface="Aleo-BoldItalic"/>
              </a:rPr>
              <a:t> </a:t>
            </a:r>
            <a:endParaRPr lang="es-ES"/>
          </a:p>
        </p:txBody>
      </p:sp>
      <p:pic>
        <p:nvPicPr>
          <p:cNvPr id="11" name="Imagen 4">
            <a:extLst>
              <a:ext uri="{FF2B5EF4-FFF2-40B4-BE49-F238E27FC236}">
                <a16:creationId xmlns:a16="http://schemas.microsoft.com/office/drawing/2014/main" id="{A7548FF5-0CB9-42BB-9B66-A9063D438FFD}"/>
              </a:ext>
            </a:extLst>
          </p:cNvPr>
          <p:cNvPicPr>
            <a:picLocks noChangeAspect="1"/>
          </p:cNvPicPr>
          <p:nvPr/>
        </p:nvPicPr>
        <p:blipFill>
          <a:blip r:embed="rId3"/>
          <a:stretch>
            <a:fillRect/>
          </a:stretch>
        </p:blipFill>
        <p:spPr>
          <a:xfrm>
            <a:off x="1486794" y="3885985"/>
            <a:ext cx="4199102" cy="3898027"/>
          </a:xfrm>
          <a:prstGeom prst="rect">
            <a:avLst/>
          </a:prstGeom>
        </p:spPr>
      </p:pic>
    </p:spTree>
    <p:extLst>
      <p:ext uri="{BB962C8B-B14F-4D97-AF65-F5344CB8AC3E}">
        <p14:creationId xmlns:p14="http://schemas.microsoft.com/office/powerpoint/2010/main" val="132012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B6DA-F01E-4762-AC57-CFBB7B9F9CE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C4413EF6-B6D0-4C44-872D-B204741A0210}"/>
              </a:ext>
            </a:extLst>
          </p:cNvPr>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4" name="Subtítulo 3">
            <a:extLst>
              <a:ext uri="{FF2B5EF4-FFF2-40B4-BE49-F238E27FC236}">
                <a16:creationId xmlns:a16="http://schemas.microsoft.com/office/drawing/2014/main" id="{074DF14A-32E4-40AF-A0E8-F7646075BE56}"/>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p>
        </p:txBody>
      </p:sp>
      <p:sp>
        <p:nvSpPr>
          <p:cNvPr id="5" name="Marcador de pie de página 4">
            <a:extLst>
              <a:ext uri="{FF2B5EF4-FFF2-40B4-BE49-F238E27FC236}">
                <a16:creationId xmlns:a16="http://schemas.microsoft.com/office/drawing/2014/main" id="{3957C85C-BE19-4640-A740-774ED7D23EC9}"/>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18EB810-A6B7-4B7D-8046-8450021CF767}"/>
              </a:ext>
            </a:extLst>
          </p:cNvPr>
          <p:cNvSpPr>
            <a:spLocks noGrp="1"/>
          </p:cNvSpPr>
          <p:nvPr>
            <p:ph type="body" sz="quarter" idx="13"/>
          </p:nvPr>
        </p:nvSpPr>
        <p:spPr>
          <a:xfrm>
            <a:off x="7335018" y="4631663"/>
            <a:ext cx="10129571" cy="2412678"/>
          </a:xfrm>
        </p:spPr>
        <p:txBody>
          <a:bodyPr>
            <a:normAutofit fontScale="92500" lnSpcReduction="20000"/>
          </a:bodyPr>
          <a:lstStyle/>
          <a:p>
            <a:r>
              <a:rPr lang="en-US">
                <a:latin typeface="Aleo-BoldItalic"/>
                <a:hlinkClick r:id="rId2"/>
              </a:rPr>
              <a:t>https://www.exabyteinformatica.com/uoc/Informatica/Arquitecturas_de_computadores_avanzadas/Arquitecturas_de_computadores_avanzadas_(Modulo_5).pdf</a:t>
            </a:r>
            <a:r>
              <a:rPr lang="en-US">
                <a:latin typeface="Aleo-BoldItalic"/>
              </a:rPr>
              <a:t> </a:t>
            </a:r>
            <a:endParaRPr lang="es-ES"/>
          </a:p>
        </p:txBody>
      </p:sp>
      <p:pic>
        <p:nvPicPr>
          <p:cNvPr id="11" name="Imagen 4">
            <a:extLst>
              <a:ext uri="{FF2B5EF4-FFF2-40B4-BE49-F238E27FC236}">
                <a16:creationId xmlns:a16="http://schemas.microsoft.com/office/drawing/2014/main" id="{C3F87D05-A274-4270-B25E-BEB4F433B86C}"/>
              </a:ext>
            </a:extLst>
          </p:cNvPr>
          <p:cNvPicPr>
            <a:picLocks noChangeAspect="1"/>
          </p:cNvPicPr>
          <p:nvPr/>
        </p:nvPicPr>
        <p:blipFill>
          <a:blip r:embed="rId3"/>
          <a:stretch>
            <a:fillRect/>
          </a:stretch>
        </p:blipFill>
        <p:spPr>
          <a:xfrm>
            <a:off x="542237" y="4388930"/>
            <a:ext cx="5963817" cy="2892134"/>
          </a:xfrm>
          <a:prstGeom prst="rect">
            <a:avLst/>
          </a:prstGeom>
        </p:spPr>
      </p:pic>
    </p:spTree>
    <p:extLst>
      <p:ext uri="{BB962C8B-B14F-4D97-AF65-F5344CB8AC3E}">
        <p14:creationId xmlns:p14="http://schemas.microsoft.com/office/powerpoint/2010/main" val="305312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rPr>
              <a:t>2.2. Fuentes sobre CUDA</a:t>
            </a:r>
            <a:endParaRPr lang="es-ES"/>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https://link.springer.com/chapter/10.1007/978-3-540-89740-8_1</a:t>
            </a:r>
            <a:r>
              <a:rPr lang="en-US">
                <a:latin typeface="Aleo-BoldItalic"/>
              </a:rPr>
              <a:t> </a:t>
            </a:r>
            <a:endParaRPr lang="es-ES"/>
          </a:p>
        </p:txBody>
      </p:sp>
      <p:pic>
        <p:nvPicPr>
          <p:cNvPr id="6" name="Imagen 6">
            <a:extLst>
              <a:ext uri="{FF2B5EF4-FFF2-40B4-BE49-F238E27FC236}">
                <a16:creationId xmlns:a16="http://schemas.microsoft.com/office/drawing/2014/main" id="{069F3974-A8B1-4F9A-9D27-881E7BC392AB}"/>
              </a:ext>
            </a:extLst>
          </p:cNvPr>
          <p:cNvPicPr>
            <a:picLocks noChangeAspect="1"/>
          </p:cNvPicPr>
          <p:nvPr/>
        </p:nvPicPr>
        <p:blipFill>
          <a:blip r:embed="rId3"/>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5992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10" name="Imagen 10">
            <a:extLst>
              <a:ext uri="{FF2B5EF4-FFF2-40B4-BE49-F238E27FC236}">
                <a16:creationId xmlns:a16="http://schemas.microsoft.com/office/drawing/2014/main" id="{2E87B201-4F99-4DCD-A0DD-631F44FBC482}"/>
              </a:ext>
            </a:extLst>
          </p:cNvPr>
          <p:cNvPicPr>
            <a:picLocks noChangeAspect="1"/>
          </p:cNvPicPr>
          <p:nvPr/>
        </p:nvPicPr>
        <p:blipFill>
          <a:blip r:embed="rId3"/>
          <a:stretch>
            <a:fillRect/>
          </a:stretch>
        </p:blipFill>
        <p:spPr>
          <a:xfrm>
            <a:off x="433390" y="4770827"/>
            <a:ext cx="5419578" cy="2128342"/>
          </a:xfrm>
          <a:prstGeom prst="rect">
            <a:avLst/>
          </a:prstGeom>
        </p:spPr>
      </p:pic>
    </p:spTree>
    <p:extLst>
      <p:ext uri="{BB962C8B-B14F-4D97-AF65-F5344CB8AC3E}">
        <p14:creationId xmlns:p14="http://schemas.microsoft.com/office/powerpoint/2010/main" val="23661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https://www.iit.comillas.edu/pfc/resumenes/4dee5b199a840.pdf</a:t>
            </a:r>
            <a:r>
              <a:rPr lang="en-US">
                <a:latin typeface="Aleo-BoldItalic"/>
              </a:rPr>
              <a:t> </a:t>
            </a:r>
            <a:endParaRPr lang="es-ES"/>
          </a:p>
        </p:txBody>
      </p:sp>
      <p:pic>
        <p:nvPicPr>
          <p:cNvPr id="6" name="Imagen 6">
            <a:extLst>
              <a:ext uri="{FF2B5EF4-FFF2-40B4-BE49-F238E27FC236}">
                <a16:creationId xmlns:a16="http://schemas.microsoft.com/office/drawing/2014/main" id="{1E052F9E-C882-49BC-AA20-4E5064EE0541}"/>
              </a:ext>
            </a:extLst>
          </p:cNvPr>
          <p:cNvPicPr>
            <a:picLocks noChangeAspect="1"/>
          </p:cNvPicPr>
          <p:nvPr/>
        </p:nvPicPr>
        <p:blipFill>
          <a:blip r:embed="rId3"/>
          <a:stretch>
            <a:fillRect/>
          </a:stretch>
        </p:blipFill>
        <p:spPr>
          <a:xfrm>
            <a:off x="511137" y="4502041"/>
            <a:ext cx="6165962" cy="2665914"/>
          </a:xfrm>
          <a:prstGeom prst="rect">
            <a:avLst/>
          </a:prstGeom>
        </p:spPr>
      </p:pic>
    </p:spTree>
    <p:extLst>
      <p:ext uri="{BB962C8B-B14F-4D97-AF65-F5344CB8AC3E}">
        <p14:creationId xmlns:p14="http://schemas.microsoft.com/office/powerpoint/2010/main" val="197510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dirty="0">
                <a:solidFill>
                  <a:schemeClr val="bg1">
                    <a:lumMod val="50000"/>
                  </a:schemeClr>
                </a:solidFill>
                <a:latin typeface="Aleo-LightItalic"/>
              </a:rPr>
              <a:t>2.2. Fuentes sobre OpenCL</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dirty="0">
                <a:hlinkClick r:id="rId2"/>
              </a:rPr>
              <a:t>http://www-personal.umich.edu/~smeyer/cuda/Preso07-OpenCL.pdf</a:t>
            </a:r>
            <a:endParaRPr lang="es-ES" dirty="0"/>
          </a:p>
        </p:txBody>
      </p:sp>
      <p:pic>
        <p:nvPicPr>
          <p:cNvPr id="11" name="Imagen 10">
            <a:extLst>
              <a:ext uri="{FF2B5EF4-FFF2-40B4-BE49-F238E27FC236}">
                <a16:creationId xmlns:a16="http://schemas.microsoft.com/office/drawing/2014/main" id="{40AF4A8F-EFD8-4D4B-9708-E4D33025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21" y="4410247"/>
            <a:ext cx="3369661" cy="3445668"/>
          </a:xfrm>
          <a:prstGeom prst="rect">
            <a:avLst/>
          </a:prstGeom>
        </p:spPr>
      </p:pic>
    </p:spTree>
    <p:extLst>
      <p:ext uri="{BB962C8B-B14F-4D97-AF65-F5344CB8AC3E}">
        <p14:creationId xmlns:p14="http://schemas.microsoft.com/office/powerpoint/2010/main" val="263748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dirty="0">
                <a:solidFill>
                  <a:schemeClr val="bg1">
                    <a:lumMod val="50000"/>
                  </a:schemeClr>
                </a:solidFill>
                <a:latin typeface="Aleo-LightItalic"/>
              </a:rPr>
              <a:t>2.2. Fuentes sobre OpenCL</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dirty="0">
                <a:hlinkClick r:id="rId2"/>
              </a:rPr>
              <a:t>https://dl.acm.org/citation.cfm?id=2145863</a:t>
            </a:r>
            <a:endParaRPr lang="es-ES" dirty="0"/>
          </a:p>
        </p:txBody>
      </p:sp>
      <p:pic>
        <p:nvPicPr>
          <p:cNvPr id="7" name="Imagen 6">
            <a:extLst>
              <a:ext uri="{FF2B5EF4-FFF2-40B4-BE49-F238E27FC236}">
                <a16:creationId xmlns:a16="http://schemas.microsoft.com/office/drawing/2014/main" id="{002CA449-7A2D-4AE6-A6BD-1F32D0FC4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369" y="4972958"/>
            <a:ext cx="5692973" cy="1282923"/>
          </a:xfrm>
          <a:prstGeom prst="rect">
            <a:avLst/>
          </a:prstGeom>
        </p:spPr>
      </p:pic>
    </p:spTree>
    <p:extLst>
      <p:ext uri="{BB962C8B-B14F-4D97-AF65-F5344CB8AC3E}">
        <p14:creationId xmlns:p14="http://schemas.microsoft.com/office/powerpoint/2010/main" val="236100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dirty="0">
                <a:solidFill>
                  <a:schemeClr val="bg1">
                    <a:lumMod val="50000"/>
                  </a:schemeClr>
                </a:solidFill>
                <a:latin typeface="Aleo-LightItalic"/>
              </a:rPr>
              <a:t>2.2. Fuentes sobre OpenCL</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dirty="0">
                <a:hlinkClick r:id="rId2"/>
              </a:rPr>
              <a:t>http://www.diva-portal.org/smash/record.jsf?pid=diva2%3A628242&amp;dswid=-3415</a:t>
            </a:r>
            <a:endParaRPr lang="es-ES" dirty="0"/>
          </a:p>
        </p:txBody>
      </p:sp>
      <p:pic>
        <p:nvPicPr>
          <p:cNvPr id="7" name="Imagen 6">
            <a:extLst>
              <a:ext uri="{FF2B5EF4-FFF2-40B4-BE49-F238E27FC236}">
                <a16:creationId xmlns:a16="http://schemas.microsoft.com/office/drawing/2014/main" id="{CD75B58A-B749-40DF-A666-CCEA81CE5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351" y="4774656"/>
            <a:ext cx="4994601" cy="1560813"/>
          </a:xfrm>
          <a:prstGeom prst="rect">
            <a:avLst/>
          </a:prstGeom>
        </p:spPr>
      </p:pic>
    </p:spTree>
    <p:extLst>
      <p:ext uri="{BB962C8B-B14F-4D97-AF65-F5344CB8AC3E}">
        <p14:creationId xmlns:p14="http://schemas.microsoft.com/office/powerpoint/2010/main" val="224702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https://www.nobleprog.es/cc/cudaprog</a:t>
            </a:r>
            <a:r>
              <a:rPr lang="en-US">
                <a:latin typeface="Aleo-BoldItalic"/>
              </a:rPr>
              <a:t> </a:t>
            </a:r>
            <a:endParaRPr lang="es-ES"/>
          </a:p>
        </p:txBody>
      </p:sp>
      <p:pic>
        <p:nvPicPr>
          <p:cNvPr id="10" name="Imagen 10">
            <a:extLst>
              <a:ext uri="{FF2B5EF4-FFF2-40B4-BE49-F238E27FC236}">
                <a16:creationId xmlns:a16="http://schemas.microsoft.com/office/drawing/2014/main" id="{013097C8-E3FB-4680-B609-5D0036D347D6}"/>
              </a:ext>
            </a:extLst>
          </p:cNvPr>
          <p:cNvPicPr>
            <a:picLocks noChangeAspect="1"/>
          </p:cNvPicPr>
          <p:nvPr/>
        </p:nvPicPr>
        <p:blipFill>
          <a:blip r:embed="rId3"/>
          <a:stretch>
            <a:fillRect/>
          </a:stretch>
        </p:blipFill>
        <p:spPr>
          <a:xfrm>
            <a:off x="448940" y="5088310"/>
            <a:ext cx="5715022" cy="1477836"/>
          </a:xfrm>
          <a:prstGeom prst="rect">
            <a:avLst/>
          </a:prstGeom>
        </p:spPr>
      </p:pic>
    </p:spTree>
    <p:extLst>
      <p:ext uri="{BB962C8B-B14F-4D97-AF65-F5344CB8AC3E}">
        <p14:creationId xmlns:p14="http://schemas.microsoft.com/office/powerpoint/2010/main" val="150131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75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https://www.springer.com/la/book/9783319065472</a:t>
            </a:r>
            <a:r>
              <a:rPr lang="en-US">
                <a:latin typeface="Aleo-BoldItalic"/>
              </a:rPr>
              <a:t> </a:t>
            </a:r>
          </a:p>
          <a:p>
            <a:endParaRPr lang="en-US"/>
          </a:p>
          <a:p>
            <a:r>
              <a:rPr lang="en-US">
                <a:latin typeface="Aleo-BoldItalic"/>
                <a:hlinkClick r:id="rId3"/>
              </a:rPr>
              <a:t>https://www.springer.com/la/book/9789812871336</a:t>
            </a:r>
            <a:r>
              <a:rPr lang="en-US">
                <a:latin typeface="Aleo-BoldItalic"/>
              </a:rPr>
              <a:t> </a:t>
            </a:r>
            <a:endParaRPr lang="en-US"/>
          </a:p>
        </p:txBody>
      </p:sp>
      <p:pic>
        <p:nvPicPr>
          <p:cNvPr id="6" name="Imagen 6">
            <a:extLst>
              <a:ext uri="{FF2B5EF4-FFF2-40B4-BE49-F238E27FC236}">
                <a16:creationId xmlns:a16="http://schemas.microsoft.com/office/drawing/2014/main" id="{B17545AA-1777-44D9-8CE4-D3AD2215EFF8}"/>
              </a:ext>
            </a:extLst>
          </p:cNvPr>
          <p:cNvPicPr>
            <a:picLocks noChangeAspect="1"/>
          </p:cNvPicPr>
          <p:nvPr/>
        </p:nvPicPr>
        <p:blipFill>
          <a:blip r:embed="rId4"/>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845514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a:latin typeface="Aleo-BoldItalic"/>
              </a:rPr>
              <a:t>1.Descripción del </a:t>
            </a:r>
            <a:r>
              <a:rPr lang="en-US" err="1">
                <a:latin typeface="Aleo-BoldItalic"/>
              </a:rPr>
              <a:t>tipo</a:t>
            </a:r>
            <a:r>
              <a:rPr lang="en-US">
                <a:latin typeface="Aleo-BoldItalic"/>
              </a:rPr>
              <a:t> de </a:t>
            </a:r>
            <a:r>
              <a:rPr lang="en-US" err="1">
                <a:latin typeface="Aleo-BoldItalic"/>
              </a:rPr>
              <a:t>tecnología</a:t>
            </a:r>
            <a:endParaRPr lang="es-ES" err="1"/>
          </a:p>
          <a:p>
            <a:pPr algn="l"/>
            <a:r>
              <a:rPr lang="en-US">
                <a:latin typeface="Aleo-BoldItalic"/>
              </a:rPr>
              <a:t>2.Fuentes de </a:t>
            </a:r>
            <a:r>
              <a:rPr lang="en-US" err="1">
                <a:latin typeface="Aleo-BoldItalic"/>
              </a:rPr>
              <a:t>información</a:t>
            </a:r>
            <a:r>
              <a:rPr lang="en-US">
                <a:latin typeface="Aleo-BoldItalic"/>
              </a:rPr>
              <a:t>: </a:t>
            </a:r>
            <a:r>
              <a:rPr lang="en-US" err="1">
                <a:latin typeface="Aleo-BoldItalic"/>
              </a:rPr>
              <a:t>documentos</a:t>
            </a:r>
            <a:endParaRPr lang="en-US" err="1"/>
          </a:p>
          <a:p>
            <a:pPr algn="l"/>
            <a:r>
              <a:rPr lang="en-US">
                <a:latin typeface="Aleo-BoldItalic"/>
              </a:rPr>
              <a:t>3.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no </a:t>
            </a:r>
            <a:r>
              <a:rPr lang="en-US" b="1" err="1">
                <a:latin typeface="Aleo-BoldItalic"/>
              </a:rPr>
              <a:t>gratuitos</a:t>
            </a:r>
            <a:r>
              <a:rPr lang="en-US">
                <a:latin typeface="Aleo-BoldItalic"/>
              </a:rPr>
              <a:t> </a:t>
            </a:r>
            <a:endParaRPr lang="en-US"/>
          </a:p>
          <a:p>
            <a:pPr algn="l"/>
            <a:r>
              <a:rPr lang="en-US">
                <a:latin typeface="Aleo-BoldItalic"/>
              </a:rPr>
              <a:t>4.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a:t>
            </a:r>
            <a:r>
              <a:rPr lang="en-US" b="1" err="1">
                <a:latin typeface="Aleo-BoldItalic"/>
              </a:rPr>
              <a:t>gratuitos</a:t>
            </a:r>
            <a:endParaRPr lang="en-US" err="1"/>
          </a:p>
          <a:p>
            <a:pPr algn="l"/>
            <a:r>
              <a:rPr lang="en-US">
                <a:latin typeface="Aleo-BoldItalic"/>
              </a:rPr>
              <a:t>5. </a:t>
            </a:r>
            <a:r>
              <a:rPr lang="en-US" err="1">
                <a:latin typeface="Aleo-BoldItalic"/>
              </a:rPr>
              <a:t>Ayudas</a:t>
            </a:r>
            <a:r>
              <a:rPr lang="en-US">
                <a:latin typeface="Aleo-BoldItalic"/>
              </a:rPr>
              <a:t> para </a:t>
            </a:r>
            <a:r>
              <a:rPr lang="en-US" err="1">
                <a:latin typeface="Aleo-BoldItalic"/>
              </a:rPr>
              <a:t>estudiar</a:t>
            </a:r>
            <a:r>
              <a:rPr lang="en-US">
                <a:latin typeface="Aleo-BoldItalic"/>
              </a:rPr>
              <a:t> las </a:t>
            </a:r>
            <a:r>
              <a:rPr lang="en-US" err="1">
                <a:latin typeface="Aleo-BoldItalic"/>
              </a:rPr>
              <a:t>tecnologías</a:t>
            </a:r>
            <a:endParaRPr lang="en-US" err="1"/>
          </a:p>
          <a:p>
            <a:pPr algn="l"/>
            <a:r>
              <a:rPr lang="en-US">
                <a:latin typeface="Aleo-BoldItalic"/>
              </a:rPr>
              <a:t>6. </a:t>
            </a:r>
            <a:r>
              <a:rPr lang="en-US" err="1">
                <a:latin typeface="Aleo-BoldItalic"/>
              </a:rPr>
              <a:t>Recursos</a:t>
            </a:r>
            <a:r>
              <a:rPr lang="en-US">
                <a:latin typeface="Aleo-BoldItalic"/>
              </a:rPr>
              <a:t> para </a:t>
            </a:r>
            <a:r>
              <a:rPr lang="en-US" err="1">
                <a:latin typeface="Aleo-BoldItalic"/>
              </a:rPr>
              <a:t>implementar</a:t>
            </a:r>
            <a:r>
              <a:rPr lang="en-US">
                <a:latin typeface="Aleo-BoldItalic"/>
              </a:rPr>
              <a:t> las </a:t>
            </a:r>
            <a:r>
              <a:rPr lang="en-US" err="1">
                <a:latin typeface="Aleo-BoldItalic"/>
              </a:rPr>
              <a:t>tecnologías</a:t>
            </a:r>
            <a:endParaRPr lang="en-US" err="1"/>
          </a:p>
          <a:p>
            <a:pPr algn="l"/>
            <a:r>
              <a:rPr lang="en-US">
                <a:latin typeface="Aleo-BoldItalic"/>
              </a:rPr>
              <a:t>7. </a:t>
            </a:r>
            <a:r>
              <a:rPr lang="en-US" err="1">
                <a:latin typeface="Aleo-BoldItalic"/>
              </a:rPr>
              <a:t>Conclusiones</a:t>
            </a:r>
            <a:endParaRPr lang="en-US" err="1"/>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http://people.maths.ox.ac.uk/~gilesm/cuda/</a:t>
            </a:r>
            <a:r>
              <a:rPr lang="en-US">
                <a:latin typeface="Aleo-BoldItalic"/>
              </a:rPr>
              <a:t> </a:t>
            </a:r>
            <a:endParaRPr lang="es-ES"/>
          </a:p>
        </p:txBody>
      </p:sp>
      <p:pic>
        <p:nvPicPr>
          <p:cNvPr id="6" name="Imagen 6" descr="Imagen que contiene botella&#10;&#10;Descripción generada con confianza muy alta">
            <a:extLst>
              <a:ext uri="{FF2B5EF4-FFF2-40B4-BE49-F238E27FC236}">
                <a16:creationId xmlns:a16="http://schemas.microsoft.com/office/drawing/2014/main" id="{581A7297-3E7C-4FEF-875D-A0D966C4F06E}"/>
              </a:ext>
            </a:extLst>
          </p:cNvPr>
          <p:cNvPicPr>
            <a:picLocks noChangeAspect="1"/>
          </p:cNvPicPr>
          <p:nvPr/>
        </p:nvPicPr>
        <p:blipFill>
          <a:blip r:embed="rId3"/>
          <a:stretch>
            <a:fillRect/>
          </a:stretch>
        </p:blipFill>
        <p:spPr>
          <a:xfrm>
            <a:off x="1176779" y="4064154"/>
            <a:ext cx="3575156" cy="3557227"/>
          </a:xfrm>
          <a:prstGeom prst="rect">
            <a:avLst/>
          </a:prstGeom>
        </p:spPr>
      </p:pic>
    </p:spTree>
    <p:extLst>
      <p:ext uri="{BB962C8B-B14F-4D97-AF65-F5344CB8AC3E}">
        <p14:creationId xmlns:p14="http://schemas.microsoft.com/office/powerpoint/2010/main" val="307373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00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https://www.udemy.com/cuda-programming-masterclass/</a:t>
            </a:r>
            <a:r>
              <a:rPr lang="en-US">
                <a:latin typeface="Aleo-BoldItalic"/>
              </a:rPr>
              <a:t> </a:t>
            </a:r>
          </a:p>
          <a:p>
            <a:endParaRPr lang="en-US"/>
          </a:p>
          <a:p>
            <a:r>
              <a:rPr lang="en-US">
                <a:latin typeface="Aleo-BoldItalic"/>
                <a:hlinkClick r:id="rId3"/>
              </a:rPr>
              <a:t>https://www.udemy.com/introduction-to-gpu-computing-with-cuda/</a:t>
            </a:r>
            <a:r>
              <a:rPr lang="en-US">
                <a:latin typeface="Aleo-BoldItalic"/>
              </a:rPr>
              <a:t> </a:t>
            </a:r>
            <a:endParaRPr lang="en-US"/>
          </a:p>
        </p:txBody>
      </p:sp>
      <p:pic>
        <p:nvPicPr>
          <p:cNvPr id="6" name="Imagen 6">
            <a:extLst>
              <a:ext uri="{FF2B5EF4-FFF2-40B4-BE49-F238E27FC236}">
                <a16:creationId xmlns:a16="http://schemas.microsoft.com/office/drawing/2014/main" id="{A8BF8662-A8B3-4E10-B8ED-252AAA086F46}"/>
              </a:ext>
            </a:extLst>
          </p:cNvPr>
          <p:cNvPicPr>
            <a:picLocks noChangeAspect="1"/>
          </p:cNvPicPr>
          <p:nvPr/>
        </p:nvPicPr>
        <p:blipFill>
          <a:blip r:embed="rId4"/>
          <a:stretch>
            <a:fillRect/>
          </a:stretch>
        </p:blipFill>
        <p:spPr>
          <a:xfrm>
            <a:off x="1008728" y="4563263"/>
            <a:ext cx="4906439" cy="2559008"/>
          </a:xfrm>
          <a:prstGeom prst="rect">
            <a:avLst/>
          </a:prstGeom>
        </p:spPr>
      </p:pic>
    </p:spTree>
    <p:extLst>
      <p:ext uri="{BB962C8B-B14F-4D97-AF65-F5344CB8AC3E}">
        <p14:creationId xmlns:p14="http://schemas.microsoft.com/office/powerpoint/2010/main" val="424433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http://arrayfire.com/training/</a:t>
            </a:r>
            <a:r>
              <a:rPr lang="en-US">
                <a:latin typeface="Aleo-BoldItalic"/>
              </a:rPr>
              <a:t> </a:t>
            </a:r>
            <a:endParaRPr lang="es-ES"/>
          </a:p>
        </p:txBody>
      </p:sp>
      <p:pic>
        <p:nvPicPr>
          <p:cNvPr id="6" name="Imagen 6" descr="Imagen que contiene señal&#10;&#10;Descripción generada con confianza alta">
            <a:extLst>
              <a:ext uri="{FF2B5EF4-FFF2-40B4-BE49-F238E27FC236}">
                <a16:creationId xmlns:a16="http://schemas.microsoft.com/office/drawing/2014/main" id="{DD2AA820-68F2-4B88-A56D-52B052F31D33}"/>
              </a:ext>
            </a:extLst>
          </p:cNvPr>
          <p:cNvPicPr>
            <a:picLocks noChangeAspect="1"/>
          </p:cNvPicPr>
          <p:nvPr/>
        </p:nvPicPr>
        <p:blipFill>
          <a:blip r:embed="rId3"/>
          <a:stretch>
            <a:fillRect/>
          </a:stretch>
        </p:blipFill>
        <p:spPr>
          <a:xfrm>
            <a:off x="791032" y="5351014"/>
            <a:ext cx="6554704" cy="952427"/>
          </a:xfrm>
          <a:prstGeom prst="rect">
            <a:avLst/>
          </a:prstGeom>
        </p:spPr>
      </p:pic>
    </p:spTree>
    <p:extLst>
      <p:ext uri="{BB962C8B-B14F-4D97-AF65-F5344CB8AC3E}">
        <p14:creationId xmlns:p14="http://schemas.microsoft.com/office/powerpoint/2010/main" val="4193376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https://www.mindshare.com/Learn/OpenCL_Programming_for_GPU_and_Multicore_Architectures/Training</a:t>
            </a:r>
            <a:r>
              <a:rPr lang="en-US">
                <a:latin typeface="Aleo-BoldItalic"/>
              </a:rPr>
              <a:t> </a:t>
            </a:r>
            <a:endParaRPr lang="es-ES"/>
          </a:p>
        </p:txBody>
      </p:sp>
      <p:pic>
        <p:nvPicPr>
          <p:cNvPr id="7" name="Imagen 7">
            <a:extLst>
              <a:ext uri="{FF2B5EF4-FFF2-40B4-BE49-F238E27FC236}">
                <a16:creationId xmlns:a16="http://schemas.microsoft.com/office/drawing/2014/main" id="{57323698-152E-4EFE-BAFC-4EF6EA49D096}"/>
              </a:ext>
            </a:extLst>
          </p:cNvPr>
          <p:cNvPicPr>
            <a:picLocks noChangeAspect="1"/>
          </p:cNvPicPr>
          <p:nvPr/>
        </p:nvPicPr>
        <p:blipFill>
          <a:blip r:embed="rId3"/>
          <a:stretch>
            <a:fillRect/>
          </a:stretch>
        </p:blipFill>
        <p:spPr>
          <a:xfrm>
            <a:off x="1428568" y="4846891"/>
            <a:ext cx="4502147" cy="1991752"/>
          </a:xfrm>
          <a:prstGeom prst="rect">
            <a:avLst/>
          </a:prstGeom>
        </p:spPr>
      </p:pic>
    </p:spTree>
    <p:extLst>
      <p:ext uri="{BB962C8B-B14F-4D97-AF65-F5344CB8AC3E}">
        <p14:creationId xmlns:p14="http://schemas.microsoft.com/office/powerpoint/2010/main" val="105215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https://www.ics.com/learning/training/state-art-opengl-qt</a:t>
            </a:r>
            <a:r>
              <a:rPr lang="en-US">
                <a:latin typeface="Aleo-BoldItalic"/>
              </a:rPr>
              <a:t> </a:t>
            </a:r>
            <a:endParaRPr lang="es-ES"/>
          </a:p>
        </p:txBody>
      </p:sp>
      <p:pic>
        <p:nvPicPr>
          <p:cNvPr id="7" name="Imagen 7">
            <a:extLst>
              <a:ext uri="{FF2B5EF4-FFF2-40B4-BE49-F238E27FC236}">
                <a16:creationId xmlns:a16="http://schemas.microsoft.com/office/drawing/2014/main" id="{30973CB4-D6BB-4AAD-BBBA-B006A96ACEDB}"/>
              </a:ext>
            </a:extLst>
          </p:cNvPr>
          <p:cNvPicPr>
            <a:picLocks noChangeAspect="1"/>
          </p:cNvPicPr>
          <p:nvPr/>
        </p:nvPicPr>
        <p:blipFill>
          <a:blip r:embed="rId3"/>
          <a:stretch>
            <a:fillRect/>
          </a:stretch>
        </p:blipFill>
        <p:spPr>
          <a:xfrm>
            <a:off x="1055376" y="4669487"/>
            <a:ext cx="4610995" cy="2331021"/>
          </a:xfrm>
          <a:prstGeom prst="rect">
            <a:avLst/>
          </a:prstGeom>
        </p:spPr>
      </p:pic>
    </p:spTree>
    <p:extLst>
      <p:ext uri="{BB962C8B-B14F-4D97-AF65-F5344CB8AC3E}">
        <p14:creationId xmlns:p14="http://schemas.microsoft.com/office/powerpoint/2010/main" val="154947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http://web.engr.oregonstate.edu/~mjb/cs550/</a:t>
            </a:r>
            <a:r>
              <a:rPr lang="en-US">
                <a:latin typeface="Aleo-BoldItalic"/>
              </a:rPr>
              <a:t> </a:t>
            </a:r>
            <a:endParaRPr lang="es-ES"/>
          </a:p>
        </p:txBody>
      </p:sp>
      <p:pic>
        <p:nvPicPr>
          <p:cNvPr id="7" name="Imagen 8">
            <a:extLst>
              <a:ext uri="{FF2B5EF4-FFF2-40B4-BE49-F238E27FC236}">
                <a16:creationId xmlns:a16="http://schemas.microsoft.com/office/drawing/2014/main" id="{15BE6EB7-4812-4616-815D-BB0B22BF7516}"/>
              </a:ext>
            </a:extLst>
          </p:cNvPr>
          <p:cNvPicPr>
            <a:picLocks noChangeAspect="1"/>
          </p:cNvPicPr>
          <p:nvPr/>
        </p:nvPicPr>
        <p:blipFill>
          <a:blip r:embed="rId3"/>
          <a:stretch>
            <a:fillRect/>
          </a:stretch>
        </p:blipFill>
        <p:spPr>
          <a:xfrm>
            <a:off x="1921314" y="4801159"/>
            <a:ext cx="4556268" cy="1474885"/>
          </a:xfrm>
          <a:prstGeom prst="rect">
            <a:avLst/>
          </a:prstGeom>
        </p:spPr>
      </p:pic>
      <p:sp>
        <p:nvSpPr>
          <p:cNvPr id="10" name="CuadroTexto 9">
            <a:extLst>
              <a:ext uri="{FF2B5EF4-FFF2-40B4-BE49-F238E27FC236}">
                <a16:creationId xmlns:a16="http://schemas.microsoft.com/office/drawing/2014/main" id="{572DFB7A-68EC-412D-894C-0397BF092429}"/>
              </a:ext>
            </a:extLst>
          </p:cNvPr>
          <p:cNvSpPr txBox="1"/>
          <p:nvPr/>
        </p:nvSpPr>
        <p:spPr>
          <a:xfrm>
            <a:off x="1647382" y="4139065"/>
            <a:ext cx="629409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Aleo-BoldItalic"/>
                <a:cs typeface="Arial"/>
              </a:rPr>
              <a:t>Introduction to Computer Graphics</a:t>
            </a:r>
            <a:endParaRPr lang="en-US" sz="2800">
              <a:latin typeface="Aleo-BoldItalic"/>
            </a:endParaRPr>
          </a:p>
        </p:txBody>
      </p:sp>
    </p:spTree>
    <p:extLst>
      <p:ext uri="{BB962C8B-B14F-4D97-AF65-F5344CB8AC3E}">
        <p14:creationId xmlns:p14="http://schemas.microsoft.com/office/powerpoint/2010/main" val="46633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79588" y="4631663"/>
            <a:ext cx="7585001"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6" name="Imagen 8" descr="Imagen que contiene captura de pantalla&#10;&#10;Descripción generada con confianza alta">
            <a:extLst>
              <a:ext uri="{FF2B5EF4-FFF2-40B4-BE49-F238E27FC236}">
                <a16:creationId xmlns:a16="http://schemas.microsoft.com/office/drawing/2014/main" id="{61AE3CE4-B825-4196-A880-9EFE8065994F}"/>
              </a:ext>
            </a:extLst>
          </p:cNvPr>
          <p:cNvPicPr>
            <a:picLocks noChangeAspect="1"/>
          </p:cNvPicPr>
          <p:nvPr/>
        </p:nvPicPr>
        <p:blipFill>
          <a:blip r:embed="rId3"/>
          <a:stretch>
            <a:fillRect/>
          </a:stretch>
        </p:blipFill>
        <p:spPr>
          <a:xfrm>
            <a:off x="1029995" y="4263669"/>
            <a:ext cx="7604003" cy="3110190"/>
          </a:xfrm>
          <a:prstGeom prst="rect">
            <a:avLst/>
          </a:prstGeom>
        </p:spPr>
      </p:pic>
    </p:spTree>
    <p:extLst>
      <p:ext uri="{BB962C8B-B14F-4D97-AF65-F5344CB8AC3E}">
        <p14:creationId xmlns:p14="http://schemas.microsoft.com/office/powerpoint/2010/main" val="2506457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10282119" y="4674765"/>
            <a:ext cx="7383736"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https://www.wolfram.com/training/courses/hpc021.html</a:t>
            </a:r>
            <a:r>
              <a:rPr lang="en-US">
                <a:latin typeface="Aleo-BoldItalic"/>
              </a:rPr>
              <a:t> </a:t>
            </a:r>
            <a:endParaRPr lang="es-ES"/>
          </a:p>
        </p:txBody>
      </p:sp>
      <p:pic>
        <p:nvPicPr>
          <p:cNvPr id="10" name="Imagen 10">
            <a:extLst>
              <a:ext uri="{FF2B5EF4-FFF2-40B4-BE49-F238E27FC236}">
                <a16:creationId xmlns:a16="http://schemas.microsoft.com/office/drawing/2014/main" id="{435EE417-AD46-47D8-ABB8-744A77BAA106}"/>
              </a:ext>
            </a:extLst>
          </p:cNvPr>
          <p:cNvPicPr>
            <a:picLocks noChangeAspect="1"/>
          </p:cNvPicPr>
          <p:nvPr/>
        </p:nvPicPr>
        <p:blipFill>
          <a:blip r:embed="rId3"/>
          <a:stretch>
            <a:fillRect/>
          </a:stretch>
        </p:blipFill>
        <p:spPr>
          <a:xfrm>
            <a:off x="469327" y="5260300"/>
            <a:ext cx="9501650" cy="1188764"/>
          </a:xfrm>
          <a:prstGeom prst="rect">
            <a:avLst/>
          </a:prstGeom>
        </p:spPr>
      </p:pic>
    </p:spTree>
    <p:extLst>
      <p:ext uri="{BB962C8B-B14F-4D97-AF65-F5344CB8AC3E}">
        <p14:creationId xmlns:p14="http://schemas.microsoft.com/office/powerpoint/2010/main" val="1906263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4674765"/>
            <a:ext cx="8648834"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https://itunes.apple.com/in/itunes-u/programming-massively-parallel/id384233322?mt=10</a:t>
            </a:r>
            <a:r>
              <a:rPr lang="en-US">
                <a:latin typeface="Aleo-BoldItalic"/>
              </a:rPr>
              <a:t> </a:t>
            </a:r>
            <a:endParaRPr lang="es-ES">
              <a:latin typeface="Aleo-BoldItalic"/>
            </a:endParaRPr>
          </a:p>
          <a:p>
            <a:endParaRPr lang="en-US"/>
          </a:p>
        </p:txBody>
      </p:sp>
      <p:pic>
        <p:nvPicPr>
          <p:cNvPr id="6" name="Imagen 6">
            <a:extLst>
              <a:ext uri="{FF2B5EF4-FFF2-40B4-BE49-F238E27FC236}">
                <a16:creationId xmlns:a16="http://schemas.microsoft.com/office/drawing/2014/main" id="{15996E0B-DE5B-4F5F-BD49-AE5E201DDBF4}"/>
              </a:ext>
            </a:extLst>
          </p:cNvPr>
          <p:cNvPicPr>
            <a:picLocks noChangeAspect="1"/>
          </p:cNvPicPr>
          <p:nvPr/>
        </p:nvPicPr>
        <p:blipFill>
          <a:blip r:embed="rId3"/>
          <a:stretch>
            <a:fillRect/>
          </a:stretch>
        </p:blipFill>
        <p:spPr>
          <a:xfrm>
            <a:off x="2654496" y="3800635"/>
            <a:ext cx="3851838" cy="3849482"/>
          </a:xfrm>
          <a:prstGeom prst="rect">
            <a:avLst/>
          </a:prstGeom>
        </p:spPr>
      </p:pic>
    </p:spTree>
    <p:extLst>
      <p:ext uri="{BB962C8B-B14F-4D97-AF65-F5344CB8AC3E}">
        <p14:creationId xmlns:p14="http://schemas.microsoft.com/office/powerpoint/2010/main" val="1063377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sp>
        <p:nvSpPr>
          <p:cNvPr id="10" name="CuadroTexto 1">
            <a:extLst>
              <a:ext uri="{FF2B5EF4-FFF2-40B4-BE49-F238E27FC236}">
                <a16:creationId xmlns:a16="http://schemas.microsoft.com/office/drawing/2014/main" id="{B96CCA6A-15D7-4504-BD45-E7CD9670F20F}"/>
              </a:ext>
            </a:extLst>
          </p:cNvPr>
          <p:cNvSpPr txBox="1"/>
          <p:nvPr/>
        </p:nvSpPr>
        <p:spPr>
          <a:xfrm>
            <a:off x="1143335" y="4813531"/>
            <a:ext cx="7645452" cy="132343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r>
              <a:rPr lang="en-US" sz="4000"/>
              <a:t>“GPU Computing Using CUDA, Eclipse, and Java with JCuda”</a:t>
            </a:r>
          </a:p>
        </p:txBody>
      </p:sp>
    </p:spTree>
    <p:extLst>
      <p:ext uri="{BB962C8B-B14F-4D97-AF65-F5344CB8AC3E}">
        <p14:creationId xmlns:p14="http://schemas.microsoft.com/office/powerpoint/2010/main" val="154830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a:hlinkClick r:id="rId2"/>
              </a:rPr>
              <a:t>https://app.teamweek.com/#pp/um7Hk_fVHIP9ezSn-96o3xp0WBkjr0_h</a:t>
            </a:r>
            <a:r>
              <a:rPr lang="es-ES"/>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dirty="0">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pic>
        <p:nvPicPr>
          <p:cNvPr id="12" name="Imagen 12" descr="Imagen que contiene captura de pantalla&#10;&#10;Descripción generada con confianza muy alta">
            <a:extLst>
              <a:ext uri="{FF2B5EF4-FFF2-40B4-BE49-F238E27FC236}">
                <a16:creationId xmlns:a16="http://schemas.microsoft.com/office/drawing/2014/main" id="{D938DC80-D559-4C32-86AA-9E31B58840AA}"/>
              </a:ext>
            </a:extLst>
          </p:cNvPr>
          <p:cNvPicPr>
            <a:picLocks noChangeAspect="1"/>
          </p:cNvPicPr>
          <p:nvPr/>
        </p:nvPicPr>
        <p:blipFill>
          <a:blip r:embed="rId4"/>
          <a:stretch>
            <a:fillRect/>
          </a:stretch>
        </p:blipFill>
        <p:spPr>
          <a:xfrm>
            <a:off x="1257522" y="2843112"/>
            <a:ext cx="5808319" cy="3264398"/>
          </a:xfrm>
          <a:prstGeom prst="rect">
            <a:avLst/>
          </a:prstGeom>
        </p:spPr>
      </p:pic>
      <p:pic>
        <p:nvPicPr>
          <p:cNvPr id="14" name="Imagen 14">
            <a:extLst>
              <a:ext uri="{FF2B5EF4-FFF2-40B4-BE49-F238E27FC236}">
                <a16:creationId xmlns:a16="http://schemas.microsoft.com/office/drawing/2014/main" id="{EAE628D0-7C47-4D12-BFEC-30B7AE5F3B9A}"/>
              </a:ext>
            </a:extLst>
          </p:cNvPr>
          <p:cNvPicPr>
            <a:picLocks noChangeAspect="1"/>
          </p:cNvPicPr>
          <p:nvPr/>
        </p:nvPicPr>
        <p:blipFill>
          <a:blip r:embed="rId5"/>
          <a:stretch>
            <a:fillRect/>
          </a:stretch>
        </p:blipFill>
        <p:spPr>
          <a:xfrm>
            <a:off x="11226748" y="2935352"/>
            <a:ext cx="5357379" cy="3274525"/>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pic>
        <p:nvPicPr>
          <p:cNvPr id="6" name="Imagen 6">
            <a:extLst>
              <a:ext uri="{FF2B5EF4-FFF2-40B4-BE49-F238E27FC236}">
                <a16:creationId xmlns:a16="http://schemas.microsoft.com/office/drawing/2014/main" id="{A7573A50-AD21-4502-94F1-A3EAC7E5AD7B}"/>
              </a:ext>
            </a:extLst>
          </p:cNvPr>
          <p:cNvPicPr>
            <a:picLocks noChangeAspect="1"/>
          </p:cNvPicPr>
          <p:nvPr/>
        </p:nvPicPr>
        <p:blipFill>
          <a:blip r:embed="rId3"/>
          <a:stretch>
            <a:fillRect/>
          </a:stretch>
        </p:blipFill>
        <p:spPr>
          <a:xfrm>
            <a:off x="3536815" y="5238218"/>
            <a:ext cx="2130327" cy="2281743"/>
          </a:xfrm>
          <a:prstGeom prst="rect">
            <a:avLst/>
          </a:prstGeom>
        </p:spPr>
      </p:pic>
      <p:sp>
        <p:nvSpPr>
          <p:cNvPr id="9" name="CuadroTexto 8">
            <a:extLst>
              <a:ext uri="{FF2B5EF4-FFF2-40B4-BE49-F238E27FC236}">
                <a16:creationId xmlns:a16="http://schemas.microsoft.com/office/drawing/2014/main" id="{F862085C-3E0B-47F7-BF3E-676DDA1278F1}"/>
              </a:ext>
            </a:extLst>
          </p:cNvPr>
          <p:cNvSpPr txBox="1"/>
          <p:nvPr/>
        </p:nvSpPr>
        <p:spPr>
          <a:xfrm>
            <a:off x="2279932" y="3952290"/>
            <a:ext cx="592032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leo-LightItalic"/>
                <a:cs typeface="Arial"/>
              </a:rPr>
              <a:t>“Udacity CS344: Intro to Parallel Programming”</a:t>
            </a:r>
            <a:endParaRPr lang="en-US" sz="3600">
              <a:latin typeface="Aleo-LightItalic"/>
            </a:endParaRPr>
          </a:p>
        </p:txBody>
      </p:sp>
    </p:spTree>
    <p:extLst>
      <p:ext uri="{BB962C8B-B14F-4D97-AF65-F5344CB8AC3E}">
        <p14:creationId xmlns:p14="http://schemas.microsoft.com/office/powerpoint/2010/main" val="379454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https://handsonopencl.github.io/</a:t>
            </a:r>
            <a:r>
              <a:rPr lang="en-US">
                <a:latin typeface="Aleo-BoldItalic"/>
              </a:rPr>
              <a:t> </a:t>
            </a:r>
            <a:endParaRPr lang="es-ES"/>
          </a:p>
        </p:txBody>
      </p:sp>
      <p:pic>
        <p:nvPicPr>
          <p:cNvPr id="7" name="Imagen 9" descr="Imagen que contiene captura de pantalla&#10;&#10;Descripción generada con confianza muy alta">
            <a:extLst>
              <a:ext uri="{FF2B5EF4-FFF2-40B4-BE49-F238E27FC236}">
                <a16:creationId xmlns:a16="http://schemas.microsoft.com/office/drawing/2014/main" id="{376BB66B-AA93-41D6-A30E-DD323B56B9BF}"/>
              </a:ext>
            </a:extLst>
          </p:cNvPr>
          <p:cNvPicPr>
            <a:picLocks noChangeAspect="1"/>
          </p:cNvPicPr>
          <p:nvPr/>
        </p:nvPicPr>
        <p:blipFill>
          <a:blip r:embed="rId3"/>
          <a:stretch>
            <a:fillRect/>
          </a:stretch>
        </p:blipFill>
        <p:spPr>
          <a:xfrm>
            <a:off x="958116" y="2748830"/>
            <a:ext cx="7675881" cy="5780683"/>
          </a:xfrm>
          <a:prstGeom prst="rect">
            <a:avLst/>
          </a:prstGeom>
        </p:spPr>
      </p:pic>
    </p:spTree>
    <p:extLst>
      <p:ext uri="{BB962C8B-B14F-4D97-AF65-F5344CB8AC3E}">
        <p14:creationId xmlns:p14="http://schemas.microsoft.com/office/powerpoint/2010/main" val="121712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93963" y="3798359"/>
            <a:ext cx="7771892"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hlinkClick r:id="rId2"/>
              </a:rPr>
              <a:t>https://www.class-central.com/course/coursera-heterogeneous-parallel-programming-427</a:t>
            </a:r>
            <a:r>
              <a:rPr lang="es-ES">
                <a:latin typeface="Aleo-BoldItalic"/>
              </a:rPr>
              <a:t> </a:t>
            </a:r>
            <a:endParaRPr lang="es-ES"/>
          </a:p>
        </p:txBody>
      </p:sp>
      <p:pic>
        <p:nvPicPr>
          <p:cNvPr id="6" name="Imagen 8" descr="Imagen que contiene captura de pantalla&#10;&#10;Descripción generada con confianza muy alta">
            <a:extLst>
              <a:ext uri="{FF2B5EF4-FFF2-40B4-BE49-F238E27FC236}">
                <a16:creationId xmlns:a16="http://schemas.microsoft.com/office/drawing/2014/main" id="{8AEF09A6-B08F-49F1-8127-BA31FB4BF81D}"/>
              </a:ext>
            </a:extLst>
          </p:cNvPr>
          <p:cNvPicPr>
            <a:picLocks noChangeAspect="1"/>
          </p:cNvPicPr>
          <p:nvPr/>
        </p:nvPicPr>
        <p:blipFill>
          <a:blip r:embed="rId3"/>
          <a:stretch>
            <a:fillRect/>
          </a:stretch>
        </p:blipFill>
        <p:spPr>
          <a:xfrm>
            <a:off x="814354" y="3574230"/>
            <a:ext cx="8667835" cy="4460332"/>
          </a:xfrm>
          <a:prstGeom prst="rect">
            <a:avLst/>
          </a:prstGeom>
        </p:spPr>
      </p:pic>
    </p:spTree>
    <p:extLst>
      <p:ext uri="{BB962C8B-B14F-4D97-AF65-F5344CB8AC3E}">
        <p14:creationId xmlns:p14="http://schemas.microsoft.com/office/powerpoint/2010/main" val="2070826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rPr>
              <a:t>·         </a:t>
            </a:r>
            <a:r>
              <a:rPr lang="es-ES">
                <a:latin typeface="Aleo-BoldItalic"/>
                <a:hlinkClick r:id="rId2"/>
              </a:rPr>
              <a:t>https://www.youtube.com/watch?v=QA483lIvL-4</a:t>
            </a:r>
            <a:endParaRPr lang="es-ES">
              <a:latin typeface="Aleo-BoldItalic"/>
            </a:endParaRPr>
          </a:p>
        </p:txBody>
      </p:sp>
      <p:sp>
        <p:nvSpPr>
          <p:cNvPr id="7" name="CuadroTexto 6">
            <a:extLst>
              <a:ext uri="{FF2B5EF4-FFF2-40B4-BE49-F238E27FC236}">
                <a16:creationId xmlns:a16="http://schemas.microsoft.com/office/drawing/2014/main" id="{9F1BA019-801E-463F-8BBB-ECB15CBCE709}"/>
              </a:ext>
            </a:extLst>
          </p:cNvPr>
          <p:cNvSpPr txBox="1"/>
          <p:nvPr/>
        </p:nvSpPr>
        <p:spPr>
          <a:xfrm>
            <a:off x="2193675" y="4914900"/>
            <a:ext cx="4971496"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i="1">
                <a:latin typeface="Aleo-LightItalic"/>
                <a:cs typeface="Arial"/>
              </a:rPr>
              <a:t>“OpenCL”</a:t>
            </a:r>
            <a:r>
              <a:rPr lang="en-US" sz="4000">
                <a:latin typeface="Aleo-LightItalic"/>
                <a:cs typeface="Arial"/>
              </a:rPr>
              <a:t> de David W. </a:t>
            </a:r>
            <a:r>
              <a:rPr lang="en-US" sz="4000" err="1">
                <a:latin typeface="Aleo-LightItalic"/>
                <a:cs typeface="Arial"/>
              </a:rPr>
              <a:t>Gohara</a:t>
            </a:r>
            <a:r>
              <a:rPr lang="en-US" sz="4000">
                <a:latin typeface="Aleo-LightItalic"/>
                <a:cs typeface="Arial"/>
              </a:rPr>
              <a:t>, Ph.D. </a:t>
            </a:r>
            <a:endParaRPr lang="en-US" sz="4000">
              <a:latin typeface="Aleo-LightItalic"/>
            </a:endParaRPr>
          </a:p>
        </p:txBody>
      </p:sp>
      <p:pic>
        <p:nvPicPr>
          <p:cNvPr id="10" name="Imagen 10">
            <a:extLst>
              <a:ext uri="{FF2B5EF4-FFF2-40B4-BE49-F238E27FC236}">
                <a16:creationId xmlns:a16="http://schemas.microsoft.com/office/drawing/2014/main" id="{C95DACBC-A723-4815-8241-4AFA4AE6DBEF}"/>
              </a:ext>
            </a:extLst>
          </p:cNvPr>
          <p:cNvPicPr>
            <a:picLocks noChangeAspect="1"/>
          </p:cNvPicPr>
          <p:nvPr/>
        </p:nvPicPr>
        <p:blipFill>
          <a:blip r:embed="rId3"/>
          <a:stretch>
            <a:fillRect/>
          </a:stretch>
        </p:blipFill>
        <p:spPr>
          <a:xfrm>
            <a:off x="3353606" y="6482212"/>
            <a:ext cx="1944207" cy="1800225"/>
          </a:xfrm>
          <a:prstGeom prst="rect">
            <a:avLst/>
          </a:prstGeom>
        </p:spPr>
      </p:pic>
    </p:spTree>
    <p:extLst>
      <p:ext uri="{BB962C8B-B14F-4D97-AF65-F5344CB8AC3E}">
        <p14:creationId xmlns:p14="http://schemas.microsoft.com/office/powerpoint/2010/main" val="3759407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becas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819413" y="3027905"/>
            <a:ext cx="10087323" cy="6079946"/>
          </a:xfrm>
        </p:spPr>
        <p:txBody>
          <a:bodyPr>
            <a:normAutofit/>
          </a:bodyPr>
          <a:lstStyle/>
          <a:p>
            <a:pPr marL="742950" indent="-742950" algn="l">
              <a:buAutoNum type="arabicPeriod"/>
            </a:pPr>
            <a:r>
              <a:rPr lang="en-US" sz="4800" err="1">
                <a:latin typeface="Aleo-BoldItalic"/>
              </a:rPr>
              <a:t>Becas</a:t>
            </a:r>
            <a:r>
              <a:rPr lang="en-US" sz="4800">
                <a:latin typeface="Aleo-BoldItalic"/>
              </a:rPr>
              <a:t> MEC – 1500€</a:t>
            </a:r>
            <a:endParaRPr lang="en-US" sz="4800"/>
          </a:p>
          <a:p>
            <a:pPr marL="742950" indent="-742950" algn="l">
              <a:buAutoNum type="arabicPeriod"/>
            </a:pPr>
            <a:r>
              <a:rPr lang="en-US" sz="4800" err="1">
                <a:latin typeface="Aleo-BoldItalic"/>
              </a:rPr>
              <a:t>Becas</a:t>
            </a:r>
            <a:r>
              <a:rPr lang="en-US" sz="4800">
                <a:latin typeface="Aleo-BoldItalic"/>
              </a:rPr>
              <a:t> de </a:t>
            </a:r>
            <a:r>
              <a:rPr lang="en-US" sz="4800" err="1">
                <a:latin typeface="Aleo-BoldItalic"/>
              </a:rPr>
              <a:t>translado</a:t>
            </a:r>
            <a:r>
              <a:rPr lang="en-US" sz="4800">
                <a:latin typeface="Aleo-BoldItalic"/>
              </a:rPr>
              <a:t> - 1500€</a:t>
            </a:r>
            <a:endParaRPr lang="en-US" sz="4800"/>
          </a:p>
          <a:p>
            <a:pPr marL="742950" indent="-742950" algn="l">
              <a:buAutoNum type="arabicPeriod"/>
            </a:pPr>
            <a:r>
              <a:rPr lang="en-US" sz="4800" err="1">
                <a:latin typeface="Aleo-BoldItalic"/>
              </a:rPr>
              <a:t>Becas</a:t>
            </a:r>
            <a:r>
              <a:rPr lang="en-US" sz="4800">
                <a:latin typeface="Aleo-BoldItalic"/>
              </a:rPr>
              <a:t> INJUVE – 800€</a:t>
            </a:r>
          </a:p>
          <a:p>
            <a:pPr marL="742950" indent="-742950" algn="l">
              <a:buAutoNum type="arabicPeriod"/>
            </a:pPr>
            <a:r>
              <a:rPr lang="en-US" sz="4800" err="1">
                <a:latin typeface="Aleo-BoldItalic"/>
              </a:rPr>
              <a:t>Becas</a:t>
            </a:r>
            <a:r>
              <a:rPr lang="en-US" sz="4800">
                <a:latin typeface="Aleo-BoldItalic"/>
              </a:rPr>
              <a:t> Erasmus - 200-300€/</a:t>
            </a:r>
            <a:r>
              <a:rPr lang="en-US" sz="4800" err="1">
                <a:latin typeface="Aleo-BoldItalic"/>
              </a:rPr>
              <a:t>mes</a:t>
            </a:r>
          </a:p>
          <a:p>
            <a:pPr marL="742950" indent="-742950" algn="l">
              <a:buAutoNum type="arabicPeriod"/>
            </a:pPr>
            <a:r>
              <a:rPr lang="en-US" sz="4800" err="1">
                <a:latin typeface="Aleo-BoldItalic"/>
              </a:rPr>
              <a:t>Becas</a:t>
            </a:r>
            <a:r>
              <a:rPr lang="en-US" sz="4800">
                <a:latin typeface="Aleo-BoldItalic"/>
              </a:rPr>
              <a:t> Camara de </a:t>
            </a:r>
            <a:r>
              <a:rPr lang="en-US" sz="4800" err="1">
                <a:latin typeface="Aleo-BoldItalic"/>
              </a:rPr>
              <a:t>comercio</a:t>
            </a:r>
            <a:endParaRPr lang="en-US" sz="4800" err="1"/>
          </a:p>
        </p:txBody>
      </p:sp>
      <p:pic>
        <p:nvPicPr>
          <p:cNvPr id="12" name="Imagen 12">
            <a:extLst>
              <a:ext uri="{FF2B5EF4-FFF2-40B4-BE49-F238E27FC236}">
                <a16:creationId xmlns:a16="http://schemas.microsoft.com/office/drawing/2014/main" id="{AEC6A4C0-397F-4E50-84AE-12C4884160D3}"/>
              </a:ext>
            </a:extLst>
          </p:cNvPr>
          <p:cNvPicPr>
            <a:picLocks noChangeAspect="1"/>
          </p:cNvPicPr>
          <p:nvPr/>
        </p:nvPicPr>
        <p:blipFill>
          <a:blip r:embed="rId2"/>
          <a:stretch>
            <a:fillRect/>
          </a:stretch>
        </p:blipFill>
        <p:spPr>
          <a:xfrm>
            <a:off x="11179530" y="2797988"/>
            <a:ext cx="6511420" cy="1774459"/>
          </a:xfrm>
          <a:prstGeom prst="rect">
            <a:avLst/>
          </a:prstGeom>
        </p:spPr>
      </p:pic>
      <p:pic>
        <p:nvPicPr>
          <p:cNvPr id="16" name="Imagen 16">
            <a:extLst>
              <a:ext uri="{FF2B5EF4-FFF2-40B4-BE49-F238E27FC236}">
                <a16:creationId xmlns:a16="http://schemas.microsoft.com/office/drawing/2014/main" id="{508566C4-1DAF-4E3A-82A4-621C0D06D184}"/>
              </a:ext>
            </a:extLst>
          </p:cNvPr>
          <p:cNvPicPr>
            <a:picLocks noChangeAspect="1"/>
          </p:cNvPicPr>
          <p:nvPr/>
        </p:nvPicPr>
        <p:blipFill>
          <a:blip r:embed="rId3"/>
          <a:stretch>
            <a:fillRect/>
          </a:stretch>
        </p:blipFill>
        <p:spPr>
          <a:xfrm>
            <a:off x="11883960" y="6951556"/>
            <a:ext cx="4714406" cy="1340613"/>
          </a:xfrm>
          <a:prstGeom prst="rect">
            <a:avLst/>
          </a:prstGeom>
        </p:spPr>
      </p:pic>
      <p:pic>
        <p:nvPicPr>
          <p:cNvPr id="19" name="Imagen 19">
            <a:extLst>
              <a:ext uri="{FF2B5EF4-FFF2-40B4-BE49-F238E27FC236}">
                <a16:creationId xmlns:a16="http://schemas.microsoft.com/office/drawing/2014/main" id="{3E640D48-70B4-47C2-8020-2B1752FCFF61}"/>
              </a:ext>
            </a:extLst>
          </p:cNvPr>
          <p:cNvPicPr>
            <a:picLocks noChangeAspect="1"/>
          </p:cNvPicPr>
          <p:nvPr/>
        </p:nvPicPr>
        <p:blipFill>
          <a:blip r:embed="rId4"/>
          <a:stretch>
            <a:fillRect/>
          </a:stretch>
        </p:blipFill>
        <p:spPr>
          <a:xfrm>
            <a:off x="12243362" y="4762020"/>
            <a:ext cx="4009976" cy="2170959"/>
          </a:xfrm>
          <a:prstGeom prst="rect">
            <a:avLst/>
          </a:prstGeom>
        </p:spPr>
      </p:pic>
      <p:pic>
        <p:nvPicPr>
          <p:cNvPr id="21" name="Imagen 21">
            <a:extLst>
              <a:ext uri="{FF2B5EF4-FFF2-40B4-BE49-F238E27FC236}">
                <a16:creationId xmlns:a16="http://schemas.microsoft.com/office/drawing/2014/main" id="{65EE623A-BF7C-432E-A89C-7704E53EBA38}"/>
              </a:ext>
            </a:extLst>
          </p:cNvPr>
          <p:cNvPicPr>
            <a:picLocks noChangeAspect="1"/>
          </p:cNvPicPr>
          <p:nvPr/>
        </p:nvPicPr>
        <p:blipFill>
          <a:blip r:embed="rId5"/>
          <a:stretch>
            <a:fillRect/>
          </a:stretch>
        </p:blipFill>
        <p:spPr>
          <a:xfrm>
            <a:off x="13172804" y="8380138"/>
            <a:ext cx="2668632" cy="1428750"/>
          </a:xfrm>
          <a:prstGeom prst="rect">
            <a:avLst/>
          </a:prstGeom>
        </p:spPr>
      </p:pic>
    </p:spTree>
    <p:extLst>
      <p:ext uri="{BB962C8B-B14F-4D97-AF65-F5344CB8AC3E}">
        <p14:creationId xmlns:p14="http://schemas.microsoft.com/office/powerpoint/2010/main" val="260202448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financiación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1006302" y="2855497"/>
            <a:ext cx="8189677" cy="6079946"/>
          </a:xfrm>
        </p:spPr>
        <p:txBody>
          <a:bodyPr>
            <a:normAutofit/>
          </a:bodyPr>
          <a:lstStyle/>
          <a:p>
            <a:pPr marL="742950" indent="-742950" algn="l">
              <a:buAutoNum type="arabicPeriod"/>
            </a:pPr>
            <a:r>
              <a:rPr lang="en-US" sz="4800">
                <a:latin typeface="Aleo-BoldItalic"/>
              </a:rPr>
              <a:t>Ship2b</a:t>
            </a:r>
            <a:endParaRPr lang="en-US" sz="4800"/>
          </a:p>
          <a:p>
            <a:pPr marL="742950" indent="-742950" algn="l">
              <a:buAutoNum type="arabicPeriod"/>
            </a:pPr>
            <a:r>
              <a:rPr lang="en-US" sz="4800" err="1">
                <a:latin typeface="Aleo-BoldItalic"/>
              </a:rPr>
              <a:t>StartUp</a:t>
            </a:r>
            <a:r>
              <a:rPr lang="en-US" sz="4800">
                <a:latin typeface="Aleo-BoldItalic"/>
              </a:rPr>
              <a:t> </a:t>
            </a:r>
            <a:r>
              <a:rPr lang="en-US" sz="4800" err="1">
                <a:latin typeface="Aleo-BoldItalic"/>
              </a:rPr>
              <a:t>Programme</a:t>
            </a:r>
            <a:endParaRPr lang="en-US" sz="4800">
              <a:latin typeface="Aleo-BoldItalic"/>
            </a:endParaRPr>
          </a:p>
          <a:p>
            <a:pPr marL="742950" indent="-742950" algn="l">
              <a:buAutoNum type="arabicPeriod"/>
            </a:pPr>
            <a:r>
              <a:rPr lang="en-US" sz="4800">
                <a:latin typeface="Aleo-BoldItalic"/>
              </a:rPr>
              <a:t>BBVA Open Talent</a:t>
            </a:r>
          </a:p>
        </p:txBody>
      </p:sp>
      <p:pic>
        <p:nvPicPr>
          <p:cNvPr id="2" name="Imagen 2" descr="Imagen que contiene gráficos vectoriales&#10;&#10;Descripción generada con confianza alta">
            <a:extLst>
              <a:ext uri="{FF2B5EF4-FFF2-40B4-BE49-F238E27FC236}">
                <a16:creationId xmlns:a16="http://schemas.microsoft.com/office/drawing/2014/main" id="{EE078CA9-6A9B-41C9-997D-7B2BEB063256}"/>
              </a:ext>
            </a:extLst>
          </p:cNvPr>
          <p:cNvPicPr>
            <a:picLocks noChangeAspect="1"/>
          </p:cNvPicPr>
          <p:nvPr/>
        </p:nvPicPr>
        <p:blipFill>
          <a:blip r:embed="rId2"/>
          <a:stretch>
            <a:fillRect/>
          </a:stretch>
        </p:blipFill>
        <p:spPr>
          <a:xfrm>
            <a:off x="11467051" y="3037189"/>
            <a:ext cx="5116937" cy="1798911"/>
          </a:xfrm>
          <a:prstGeom prst="rect">
            <a:avLst/>
          </a:prstGeom>
        </p:spPr>
      </p:pic>
      <p:pic>
        <p:nvPicPr>
          <p:cNvPr id="5" name="Imagen 7">
            <a:extLst>
              <a:ext uri="{FF2B5EF4-FFF2-40B4-BE49-F238E27FC236}">
                <a16:creationId xmlns:a16="http://schemas.microsoft.com/office/drawing/2014/main" id="{2F68FBC6-DC1F-4161-AC6A-E1FBBB2DC0B2}"/>
              </a:ext>
            </a:extLst>
          </p:cNvPr>
          <p:cNvPicPr>
            <a:picLocks noChangeAspect="1"/>
          </p:cNvPicPr>
          <p:nvPr/>
        </p:nvPicPr>
        <p:blipFill>
          <a:blip r:embed="rId3"/>
          <a:stretch>
            <a:fillRect/>
          </a:stretch>
        </p:blipFill>
        <p:spPr>
          <a:xfrm>
            <a:off x="11940186" y="5500394"/>
            <a:ext cx="4803217" cy="1872327"/>
          </a:xfrm>
          <a:prstGeom prst="rect">
            <a:avLst/>
          </a:prstGeom>
        </p:spPr>
      </p:pic>
      <p:pic>
        <p:nvPicPr>
          <p:cNvPr id="9" name="Imagen 10">
            <a:extLst>
              <a:ext uri="{FF2B5EF4-FFF2-40B4-BE49-F238E27FC236}">
                <a16:creationId xmlns:a16="http://schemas.microsoft.com/office/drawing/2014/main" id="{66DB3552-08F6-4D41-B6EA-31F5AE94CFB8}"/>
              </a:ext>
            </a:extLst>
          </p:cNvPr>
          <p:cNvPicPr>
            <a:picLocks noChangeAspect="1"/>
          </p:cNvPicPr>
          <p:nvPr/>
        </p:nvPicPr>
        <p:blipFill>
          <a:blip r:embed="rId4"/>
          <a:stretch>
            <a:fillRect/>
          </a:stretch>
        </p:blipFill>
        <p:spPr>
          <a:xfrm>
            <a:off x="10130073" y="8120779"/>
            <a:ext cx="6525796" cy="812449"/>
          </a:xfrm>
          <a:prstGeom prst="rect">
            <a:avLst/>
          </a:prstGeom>
        </p:spPr>
      </p:pic>
      <p:sp>
        <p:nvSpPr>
          <p:cNvPr id="3" name="CuadroTexto 2">
            <a:extLst>
              <a:ext uri="{FF2B5EF4-FFF2-40B4-BE49-F238E27FC236}">
                <a16:creationId xmlns:a16="http://schemas.microsoft.com/office/drawing/2014/main" id="{9C544E6B-ADE5-43C1-9F17-8AC7F67FF2ED}"/>
              </a:ext>
            </a:extLst>
          </p:cNvPr>
          <p:cNvSpPr txBox="1"/>
          <p:nvPr/>
        </p:nvSpPr>
        <p:spPr>
          <a:xfrm>
            <a:off x="11940678" y="4843063"/>
            <a:ext cx="531652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33333"/>
                </a:solidFill>
                <a:latin typeface="Roboto"/>
              </a:rPr>
              <a:t>LABs de </a:t>
            </a:r>
            <a:r>
              <a:rPr lang="en-US" sz="2400" b="1" err="1">
                <a:solidFill>
                  <a:srgbClr val="333333"/>
                </a:solidFill>
                <a:latin typeface="Roboto"/>
              </a:rPr>
              <a:t>inversión</a:t>
            </a:r>
            <a:r>
              <a:rPr lang="en-US" sz="2400" b="1">
                <a:solidFill>
                  <a:srgbClr val="333333"/>
                </a:solidFill>
                <a:latin typeface="Roboto"/>
              </a:rPr>
              <a:t> y </a:t>
            </a:r>
            <a:r>
              <a:rPr lang="en-US" sz="2400" b="1" err="1">
                <a:solidFill>
                  <a:srgbClr val="333333"/>
                </a:solidFill>
                <a:latin typeface="Roboto"/>
              </a:rPr>
              <a:t>aceleración</a:t>
            </a:r>
            <a:endParaRPr lang="en-US" sz="2400" err="1"/>
          </a:p>
        </p:txBody>
      </p:sp>
    </p:spTree>
    <p:extLst>
      <p:ext uri="{BB962C8B-B14F-4D97-AF65-F5344CB8AC3E}">
        <p14:creationId xmlns:p14="http://schemas.microsoft.com/office/powerpoint/2010/main" val="29111627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36</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https://developer.nvidia.com/educators/existing-courses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3"/>
              </a:rPr>
              <a:t>https://developer.nvidia.com/cuda-downloads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4"/>
              </a:rPr>
              <a:t>http://www.jcuda.org/</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5"/>
              </a:rPr>
              <a:t>https://developer.nvidia.com/nsight-eclipse-edition</a:t>
            </a:r>
            <a:endParaRPr lang="es-ES" sz="2800"/>
          </a:p>
          <a:p>
            <a:pPr marL="285750" indent="-285750">
              <a:buFont typeface="Arial"/>
              <a:buChar char="•"/>
            </a:pPr>
            <a:endParaRPr lang="es-ES" sz="2800"/>
          </a:p>
          <a:p>
            <a:r>
              <a:rPr lang="es-ES" sz="2800">
                <a:latin typeface="Aleo-BoldItalic"/>
                <a:hlinkClick r:id="rId6"/>
              </a:rPr>
              <a:t>https://developer.nvidia.com/</a:t>
            </a:r>
            <a:r>
              <a:rPr lang="es-ES" sz="3200">
                <a:latin typeface="Aleo-BoldItalic"/>
              </a:rPr>
              <a:t> </a:t>
            </a:r>
            <a:endParaRPr lang="es-ES" sz="3200"/>
          </a:p>
          <a:p>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3652298"/>
            <a:ext cx="10738556" cy="4227920"/>
          </a:xfrm>
        </p:spPr>
        <p:txBody>
          <a:bodyPr>
            <a:normAutofit/>
          </a:bodyPr>
          <a:lstStyle/>
          <a:p>
            <a:r>
              <a:rPr lang="es-ES"/>
              <a:t>En la página oficial de Nvidia, encontramos manuales para comenzar a aprender a programar en CUDA elaborados con la Universidad de Illinois, así como un ToolKit con todas las herramientas necesarias.Además, disponemos de herramientas como Jcuda, por si no queremos usar el IDE oficial de Nvidia.</a:t>
            </a:r>
          </a:p>
        </p:txBody>
      </p:sp>
    </p:spTree>
    <p:extLst>
      <p:ext uri="{BB962C8B-B14F-4D97-AF65-F5344CB8AC3E}">
        <p14:creationId xmlns:p14="http://schemas.microsoft.com/office/powerpoint/2010/main" val="3996804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37</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hlinkClick r:id="rId2"/>
              </a:rPr>
              <a:t>https://www.microsoft.com/es-es/p/visual-studio-professional-2017/dg7gmgf0dst5</a:t>
            </a:r>
            <a:endParaRPr lang="es-ES" sz="2800"/>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434748"/>
            <a:ext cx="10738556" cy="4678559"/>
          </a:xfrm>
        </p:spPr>
        <p:txBody>
          <a:bodyPr>
            <a:normAutofit/>
          </a:bodyPr>
          <a:lstStyle/>
          <a:p>
            <a:r>
              <a:rPr lang="es-ES"/>
              <a:t>Encontramos IDES de pago, que son los siguientes: </a:t>
            </a:r>
          </a:p>
          <a:p>
            <a:r>
              <a:rPr lang="es-ES"/>
              <a:t>Microsoft Visual Studio 2017 Professional compatible con CUDA 9.0 y muy empleado en entornos laborales.</a:t>
            </a:r>
          </a:p>
          <a:p>
            <a:endParaRPr lang="es-ES"/>
          </a:p>
          <a:p>
            <a:r>
              <a:rPr lang="es-ES"/>
              <a:t>También será necesario contar con un equipo, portátil sobremesa o servidor, con tarjeta gráfica Nvidia que soporte la tecnología CUDA.</a:t>
            </a:r>
          </a:p>
        </p:txBody>
      </p:sp>
    </p:spTree>
    <p:extLst>
      <p:ext uri="{BB962C8B-B14F-4D97-AF65-F5344CB8AC3E}">
        <p14:creationId xmlns:p14="http://schemas.microsoft.com/office/powerpoint/2010/main" val="169023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38</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400">
                <a:latin typeface="Aleo-BoldItalic"/>
                <a:hlinkClick r:id="rId2"/>
              </a:rPr>
              <a:t>https://github.com/GPUOpen-LibrariesAndSDKs/OCL-SDK/releases</a:t>
            </a:r>
            <a:r>
              <a:rPr lang="es-ES" sz="2400">
                <a:latin typeface="Aleo-BoldItalic"/>
              </a:rPr>
              <a:t> </a:t>
            </a:r>
            <a:endParaRPr lang="es-ES" sz="2400"/>
          </a:p>
          <a:p>
            <a:endParaRPr lang="es-ES" sz="2400"/>
          </a:p>
          <a:p>
            <a:r>
              <a:rPr lang="es-ES" sz="2400">
                <a:latin typeface="Aleo-BoldItalic"/>
                <a:hlinkClick r:id="rId3"/>
              </a:rPr>
              <a:t>http://developer.amd.com/wordpress/media/2013/12/AMD_OpenCL_Programming_User_Guide2.pdf</a:t>
            </a:r>
            <a:endParaRPr lang="es-ES" sz="2400"/>
          </a:p>
          <a:p>
            <a:endParaRPr lang="es-ES" sz="4000"/>
          </a:p>
          <a:p>
            <a:r>
              <a:rPr lang="es-ES" sz="2400">
                <a:latin typeface="Aleo-BoldItalic"/>
                <a:hlinkClick r:id="rId4"/>
              </a:rPr>
              <a:t>https://community.amd.com/community/devgurus/opencl</a:t>
            </a:r>
            <a:r>
              <a:rPr lang="es-ES" sz="2400">
                <a:latin typeface="Aleo-BoldItalic"/>
              </a:rPr>
              <a:t> </a:t>
            </a:r>
            <a:endParaRPr lang="es-ES" sz="2400"/>
          </a:p>
          <a:p>
            <a:endParaRPr lang="es-ES" sz="2400"/>
          </a:p>
          <a:p>
            <a:r>
              <a:rPr lang="es-ES" sz="2400">
                <a:latin typeface="Aleo-BoldItalic"/>
                <a:hlinkClick r:id="rId5"/>
              </a:rPr>
              <a:t>https://developer.amd.com/tools-and-sdks/</a:t>
            </a:r>
            <a:r>
              <a:rPr lang="es-ES" sz="2400">
                <a:latin typeface="Aleo-BoldItalic"/>
              </a:rPr>
              <a:t> </a:t>
            </a:r>
            <a:endParaRPr lang="es-ES" sz="2400"/>
          </a:p>
          <a:p>
            <a:endParaRPr lang="es-ES" sz="2800">
              <a:latin typeface="Aleo-BoldItalic"/>
            </a:endParaRPr>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4211712"/>
            <a:ext cx="10738556" cy="2782768"/>
          </a:xfrm>
        </p:spPr>
        <p:txBody>
          <a:bodyPr>
            <a:normAutofit/>
          </a:bodyPr>
          <a:lstStyle/>
          <a:p>
            <a:r>
              <a:rPr lang="es-ES"/>
              <a:t>Encontramos un repositorio oficial de Github por parte de AMD con el SDK para trabajar con OpenCL, siendo un buen comienzo.También nos provee de una comunidad para resolver dudas, y un manual de programación inicial.</a:t>
            </a:r>
          </a:p>
        </p:txBody>
      </p:sp>
    </p:spTree>
    <p:extLst>
      <p:ext uri="{BB962C8B-B14F-4D97-AF65-F5344CB8AC3E}">
        <p14:creationId xmlns:p14="http://schemas.microsoft.com/office/powerpoint/2010/main" val="563096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39</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https://www.microsoft.com/es-es/p/visual-studio-professional-2017/dg7gmgf0dst5</a:t>
            </a:r>
            <a:r>
              <a:rPr lang="es-ES" sz="2800">
                <a:latin typeface="Aleo-BoldItalic"/>
              </a:rPr>
              <a:t> </a:t>
            </a:r>
            <a:endParaRPr lang="es-ES"/>
          </a:p>
          <a:p>
            <a:pPr marL="285750" indent="-285750">
              <a:buFont typeface="Arial"/>
              <a:buChar char="•"/>
            </a:pPr>
            <a:endParaRPr lang="es-ES" sz="2800"/>
          </a:p>
          <a:p>
            <a:r>
              <a:rPr lang="es-ES" sz="2800">
                <a:hlinkClick r:id="rId3"/>
              </a:rPr>
              <a:t>https://marketplace.visualstudio.com/items?itemName=galarius.vscode-opencl</a:t>
            </a:r>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248277"/>
            <a:ext cx="10738556" cy="5051502"/>
          </a:xfrm>
        </p:spPr>
        <p:txBody>
          <a:bodyPr>
            <a:normAutofit/>
          </a:bodyPr>
          <a:lstStyle/>
          <a:p>
            <a:r>
              <a:rPr lang="es-ES"/>
              <a:t>Encontramos IDES de pago al igual que en el caso de CUDA, ya que las tecnologías en sí y sus librerías son de libre acceso. </a:t>
            </a:r>
          </a:p>
          <a:p>
            <a:endParaRPr lang="es-ES"/>
          </a:p>
          <a:p>
            <a:r>
              <a:rPr lang="es-ES"/>
              <a:t>Microsoft Visual Studio 2017 Professional es compatible con OpenCL y muy empleado en entornos laborales.</a:t>
            </a:r>
          </a:p>
          <a:p>
            <a:endParaRPr lang="es-ES"/>
          </a:p>
          <a:p>
            <a:r>
              <a:rPr lang="es-ES"/>
              <a:t>También será necesario contar con un equipo, portátil sobremesa o servidor, con tarjeta gráfica AMD/ATI que soporte la tecnología OpenCL.</a:t>
            </a:r>
          </a:p>
        </p:txBody>
      </p:sp>
    </p:spTree>
    <p:extLst>
      <p:ext uri="{BB962C8B-B14F-4D97-AF65-F5344CB8AC3E}">
        <p14:creationId xmlns:p14="http://schemas.microsoft.com/office/powerpoint/2010/main" val="362738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1.Descripción del </a:t>
            </a:r>
            <a:r>
              <a:rPr lang="en-US" dirty="0" err="1">
                <a:solidFill>
                  <a:schemeClr val="accent1"/>
                </a:solidFill>
              </a:rPr>
              <a:t>tipo</a:t>
            </a:r>
            <a:r>
              <a:rPr lang="en-US" dirty="0">
                <a:solidFill>
                  <a:schemeClr val="accent1"/>
                </a:solidFill>
              </a:rPr>
              <a:t> de </a:t>
            </a:r>
            <a:r>
              <a:rPr lang="en-US" dirty="0" err="1">
                <a:solidFill>
                  <a:schemeClr val="accent1"/>
                </a:solidFill>
              </a:rPr>
              <a:t>tecnología</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2FB605D0-B7E6-4038-AF94-A4647DB8BABB}"/>
              </a:ext>
            </a:extLst>
          </p:cNvPr>
          <p:cNvPicPr>
            <a:picLocks noChangeAspect="1"/>
          </p:cNvPicPr>
          <p:nvPr/>
        </p:nvPicPr>
        <p:blipFill>
          <a:blip r:embed="rId2"/>
          <a:stretch>
            <a:fillRect/>
          </a:stretch>
        </p:blipFill>
        <p:spPr>
          <a:xfrm>
            <a:off x="6453485" y="3829731"/>
            <a:ext cx="6759922" cy="3554413"/>
          </a:xfrm>
          <a:prstGeom prst="rect">
            <a:avLst/>
          </a:prstGeom>
        </p:spPr>
      </p:pic>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297FD2-23D8-4861-B0DF-D37A4A531890}"/>
              </a:ext>
            </a:extLst>
          </p:cNvPr>
          <p:cNvSpPr>
            <a:spLocks noGrp="1"/>
          </p:cNvSpPr>
          <p:nvPr>
            <p:ph type="title"/>
          </p:nvPr>
        </p:nvSpPr>
        <p:spPr/>
        <p:txBody>
          <a:bodyPr/>
          <a:lstStyle/>
          <a:p>
            <a:r>
              <a:rPr lang="es-ES" dirty="0">
                <a:solidFill>
                  <a:schemeClr val="accent1"/>
                </a:solidFill>
              </a:rPr>
              <a:t>Conclusiones</a:t>
            </a:r>
          </a:p>
        </p:txBody>
      </p:sp>
      <p:sp>
        <p:nvSpPr>
          <p:cNvPr id="3" name="Marcador de número de diapositiva 2">
            <a:extLst>
              <a:ext uri="{FF2B5EF4-FFF2-40B4-BE49-F238E27FC236}">
                <a16:creationId xmlns:a16="http://schemas.microsoft.com/office/drawing/2014/main" id="{C7143EB8-EFA4-4F4C-991E-65ED04A7063C}"/>
              </a:ext>
            </a:extLst>
          </p:cNvPr>
          <p:cNvSpPr>
            <a:spLocks noGrp="1"/>
          </p:cNvSpPr>
          <p:nvPr>
            <p:ph type="sldNum" sz="quarter" idx="12"/>
          </p:nvPr>
        </p:nvSpPr>
        <p:spPr/>
        <p:txBody>
          <a:bodyPr/>
          <a:lstStyle/>
          <a:p>
            <a:r>
              <a:rPr lang="en-US"/>
              <a:t>SLIDE </a:t>
            </a:r>
            <a:fld id="{D97FAD88-CD89-445B-80D2-D1F46C853675}" type="slidenum">
              <a:rPr lang="en-US" smtClean="0"/>
              <a:pPr/>
              <a:t>40</a:t>
            </a:fld>
            <a:endParaRPr lang="en-US"/>
          </a:p>
        </p:txBody>
      </p:sp>
      <p:sp>
        <p:nvSpPr>
          <p:cNvPr id="5" name="Marcador de pie de página 4">
            <a:extLst>
              <a:ext uri="{FF2B5EF4-FFF2-40B4-BE49-F238E27FC236}">
                <a16:creationId xmlns:a16="http://schemas.microsoft.com/office/drawing/2014/main" id="{6B49FCB8-257F-4024-826A-1EC2AAFD7828}"/>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8C60D68A-F5D2-4FD6-AAEA-45552E19119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606" y="3119665"/>
            <a:ext cx="11026232" cy="5899034"/>
          </a:xfrm>
          <a:prstGeom prst="rect">
            <a:avLst/>
          </a:prstGeom>
        </p:spPr>
      </p:pic>
    </p:spTree>
    <p:extLst>
      <p:ext uri="{BB962C8B-B14F-4D97-AF65-F5344CB8AC3E}">
        <p14:creationId xmlns:p14="http://schemas.microsoft.com/office/powerpoint/2010/main" val="3266275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387AC20-8263-4FF4-B7FA-E14E9CF858AD}"/>
              </a:ext>
            </a:extLst>
          </p:cNvPr>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5" name="Marcador de pie de página 4">
            <a:extLst>
              <a:ext uri="{FF2B5EF4-FFF2-40B4-BE49-F238E27FC236}">
                <a16:creationId xmlns:a16="http://schemas.microsoft.com/office/drawing/2014/main" id="{9709340E-EEB0-4D6B-B704-F30B3A3AEAEC}"/>
              </a:ext>
            </a:extLst>
          </p:cNvPr>
          <p:cNvSpPr>
            <a:spLocks noGrp="1"/>
          </p:cNvSpPr>
          <p:nvPr>
            <p:ph type="ftr" sz="quarter" idx="11"/>
          </p:nvPr>
        </p:nvSpPr>
        <p:spPr/>
        <p:txBody>
          <a:bodyPr/>
          <a:lstStyle/>
          <a:p>
            <a:r>
              <a:rPr lang="en-US"/>
              <a:t>The Power of PowerPoint</a:t>
            </a:r>
          </a:p>
        </p:txBody>
      </p:sp>
      <p:sp>
        <p:nvSpPr>
          <p:cNvPr id="8" name="Rectángulo 7">
            <a:extLst>
              <a:ext uri="{FF2B5EF4-FFF2-40B4-BE49-F238E27FC236}">
                <a16:creationId xmlns:a16="http://schemas.microsoft.com/office/drawing/2014/main" id="{6C8D8FA8-E9E3-4CFD-A868-4DFBC55EFF7F}"/>
              </a:ext>
            </a:extLst>
          </p:cNvPr>
          <p:cNvSpPr/>
          <p:nvPr/>
        </p:nvSpPr>
        <p:spPr>
          <a:xfrm>
            <a:off x="5071925" y="25306"/>
            <a:ext cx="13499104" cy="1938992"/>
          </a:xfrm>
          <a:prstGeom prst="rect">
            <a:avLst/>
          </a:prstGeom>
        </p:spPr>
        <p:txBody>
          <a:bodyPr wrap="square">
            <a:spAutoFit/>
          </a:bodyPr>
          <a:lstStyle/>
          <a:p>
            <a:r>
              <a:rPr lang="en-US" sz="6000" dirty="0">
                <a:solidFill>
                  <a:schemeClr val="accent1"/>
                </a:solidFill>
              </a:rPr>
              <a:t>1.Descripción del </a:t>
            </a:r>
            <a:r>
              <a:rPr lang="en-US" sz="6000" dirty="0" err="1">
                <a:solidFill>
                  <a:schemeClr val="accent1"/>
                </a:solidFill>
              </a:rPr>
              <a:t>tipo</a:t>
            </a:r>
            <a:r>
              <a:rPr lang="en-US" sz="6000" dirty="0">
                <a:solidFill>
                  <a:schemeClr val="accent1"/>
                </a:solidFill>
              </a:rPr>
              <a:t> de </a:t>
            </a:r>
            <a:r>
              <a:rPr lang="en-US" sz="6000" dirty="0" err="1">
                <a:solidFill>
                  <a:schemeClr val="accent1"/>
                </a:solidFill>
              </a:rPr>
              <a:t>tecnología</a:t>
            </a:r>
            <a:r>
              <a:rPr lang="en-US" sz="6000" dirty="0">
                <a:solidFill>
                  <a:schemeClr val="accent1"/>
                </a:solidFill>
              </a:rPr>
              <a:t> (CUDA)</a:t>
            </a:r>
            <a:endParaRPr lang="es-ES" sz="6000" dirty="0"/>
          </a:p>
        </p:txBody>
      </p:sp>
      <p:pic>
        <p:nvPicPr>
          <p:cNvPr id="10" name="Imagen 9">
            <a:extLst>
              <a:ext uri="{FF2B5EF4-FFF2-40B4-BE49-F238E27FC236}">
                <a16:creationId xmlns:a16="http://schemas.microsoft.com/office/drawing/2014/main" id="{A356ECE0-1827-4E90-9732-FFC92AE40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801" y="2825904"/>
            <a:ext cx="12409715" cy="5308118"/>
          </a:xfrm>
          <a:prstGeom prst="rect">
            <a:avLst/>
          </a:prstGeom>
        </p:spPr>
      </p:pic>
      <p:pic>
        <p:nvPicPr>
          <p:cNvPr id="12" name="Imagen 11">
            <a:extLst>
              <a:ext uri="{FF2B5EF4-FFF2-40B4-BE49-F238E27FC236}">
                <a16:creationId xmlns:a16="http://schemas.microsoft.com/office/drawing/2014/main" id="{6585B50C-B2F0-45C3-B22E-D3183EB89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5516" y="2629980"/>
            <a:ext cx="3456025" cy="2094351"/>
          </a:xfrm>
          <a:prstGeom prst="rect">
            <a:avLst/>
          </a:prstGeom>
        </p:spPr>
      </p:pic>
    </p:spTree>
    <p:extLst>
      <p:ext uri="{BB962C8B-B14F-4D97-AF65-F5344CB8AC3E}">
        <p14:creationId xmlns:p14="http://schemas.microsoft.com/office/powerpoint/2010/main" val="212889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BD99DA-5FBC-46B1-AB8E-13F352C2ED2D}"/>
              </a:ext>
            </a:extLst>
          </p:cNvPr>
          <p:cNvSpPr>
            <a:spLocks noGrp="1"/>
          </p:cNvSpPr>
          <p:nvPr>
            <p:ph type="title"/>
          </p:nvPr>
        </p:nvSpPr>
        <p:spPr>
          <a:xfrm>
            <a:off x="4424709" y="370114"/>
            <a:ext cx="13681520" cy="2337913"/>
          </a:xfrm>
        </p:spPr>
        <p:txBody>
          <a:bodyPr/>
          <a:lstStyle/>
          <a:p>
            <a:r>
              <a:rPr lang="en-US" dirty="0">
                <a:solidFill>
                  <a:schemeClr val="accent1"/>
                </a:solidFill>
              </a:rPr>
              <a:t>1.Descripción del </a:t>
            </a:r>
            <a:r>
              <a:rPr lang="en-US" dirty="0" err="1">
                <a:solidFill>
                  <a:schemeClr val="accent1"/>
                </a:solidFill>
              </a:rPr>
              <a:t>tipo</a:t>
            </a:r>
            <a:r>
              <a:rPr lang="en-US" dirty="0">
                <a:solidFill>
                  <a:schemeClr val="accent1"/>
                </a:solidFill>
              </a:rPr>
              <a:t> de </a:t>
            </a:r>
            <a:r>
              <a:rPr lang="en-US" dirty="0" err="1">
                <a:solidFill>
                  <a:schemeClr val="accent1"/>
                </a:solidFill>
              </a:rPr>
              <a:t>tecnología</a:t>
            </a:r>
            <a:r>
              <a:rPr lang="en-US" dirty="0">
                <a:solidFill>
                  <a:schemeClr val="accent1"/>
                </a:solidFill>
              </a:rPr>
              <a:t> (OpenCL)</a:t>
            </a:r>
            <a:br>
              <a:rPr lang="es-ES" dirty="0"/>
            </a:br>
            <a:endParaRPr lang="es-ES" dirty="0"/>
          </a:p>
        </p:txBody>
      </p:sp>
      <p:sp>
        <p:nvSpPr>
          <p:cNvPr id="3" name="Marcador de número de diapositiva 2">
            <a:extLst>
              <a:ext uri="{FF2B5EF4-FFF2-40B4-BE49-F238E27FC236}">
                <a16:creationId xmlns:a16="http://schemas.microsoft.com/office/drawing/2014/main" id="{C002E815-4458-410A-831B-78CA293E16FC}"/>
              </a:ext>
            </a:extLst>
          </p:cNvPr>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5" name="Marcador de pie de página 4">
            <a:extLst>
              <a:ext uri="{FF2B5EF4-FFF2-40B4-BE49-F238E27FC236}">
                <a16:creationId xmlns:a16="http://schemas.microsoft.com/office/drawing/2014/main" id="{30056F14-CFC8-4F38-8F0F-D0A5A303269C}"/>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4F0E759B-3094-4AAC-9602-E12005E30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152" y="2867407"/>
            <a:ext cx="12649163" cy="4828603"/>
          </a:xfrm>
          <a:prstGeom prst="rect">
            <a:avLst/>
          </a:prstGeom>
        </p:spPr>
      </p:pic>
      <p:pic>
        <p:nvPicPr>
          <p:cNvPr id="11" name="Imagen 10">
            <a:extLst>
              <a:ext uri="{FF2B5EF4-FFF2-40B4-BE49-F238E27FC236}">
                <a16:creationId xmlns:a16="http://schemas.microsoft.com/office/drawing/2014/main" id="{3ED35FE0-24F8-4469-ABC3-815A7AB3D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2372" y="2328649"/>
            <a:ext cx="3153620" cy="2116245"/>
          </a:xfrm>
          <a:prstGeom prst="rect">
            <a:avLst/>
          </a:prstGeom>
        </p:spPr>
      </p:pic>
    </p:spTree>
    <p:extLst>
      <p:ext uri="{BB962C8B-B14F-4D97-AF65-F5344CB8AC3E}">
        <p14:creationId xmlns:p14="http://schemas.microsoft.com/office/powerpoint/2010/main" val="353070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7ED8AD1-0F6B-4156-B45A-80BA3055E4C5}"/>
              </a:ext>
            </a:extLst>
          </p:cNvPr>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4" name="Subtítulo 3">
            <a:extLst>
              <a:ext uri="{FF2B5EF4-FFF2-40B4-BE49-F238E27FC236}">
                <a16:creationId xmlns:a16="http://schemas.microsoft.com/office/drawing/2014/main" id="{469AF281-B709-44FF-9693-EB3B44FB8A30}"/>
              </a:ext>
            </a:extLst>
          </p:cNvPr>
          <p:cNvSpPr>
            <a:spLocks noGrp="1"/>
          </p:cNvSpPr>
          <p:nvPr>
            <p:ph type="subTitle" idx="1"/>
          </p:nvPr>
        </p:nvSpPr>
        <p:spPr>
          <a:xfrm>
            <a:off x="4390677" y="1225122"/>
            <a:ext cx="13895735" cy="1278592"/>
          </a:xfrm>
        </p:spPr>
        <p:txBody>
          <a:bodyPr/>
          <a:lstStyle/>
          <a:p>
            <a:r>
              <a:rPr lang="en-US" sz="6000" dirty="0">
                <a:solidFill>
                  <a:schemeClr val="accent1"/>
                </a:solidFill>
              </a:rPr>
              <a:t>1.Comparativa de </a:t>
            </a:r>
            <a:r>
              <a:rPr lang="en-US" sz="6000" dirty="0" err="1">
                <a:solidFill>
                  <a:schemeClr val="accent1"/>
                </a:solidFill>
              </a:rPr>
              <a:t>uso</a:t>
            </a:r>
            <a:r>
              <a:rPr lang="en-US" sz="6000" dirty="0">
                <a:solidFill>
                  <a:schemeClr val="accent1"/>
                </a:solidFill>
              </a:rPr>
              <a:t> OpenCL vs CUDA</a:t>
            </a:r>
            <a:br>
              <a:rPr lang="es-ES" sz="6000" dirty="0"/>
            </a:br>
            <a:endParaRPr lang="es-ES" sz="6000" dirty="0"/>
          </a:p>
        </p:txBody>
      </p:sp>
      <p:sp>
        <p:nvSpPr>
          <p:cNvPr id="5" name="Marcador de pie de página 4">
            <a:extLst>
              <a:ext uri="{FF2B5EF4-FFF2-40B4-BE49-F238E27FC236}">
                <a16:creationId xmlns:a16="http://schemas.microsoft.com/office/drawing/2014/main" id="{8F295FED-086F-41FA-846D-5D1B16BCCF30}"/>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B4A7FB4F-D1C5-45BC-873C-59CB2A5B9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091" y="3155496"/>
            <a:ext cx="9669236" cy="4834618"/>
          </a:xfrm>
          <a:prstGeom prst="rect">
            <a:avLst/>
          </a:prstGeom>
        </p:spPr>
      </p:pic>
    </p:spTree>
    <p:extLst>
      <p:ext uri="{BB962C8B-B14F-4D97-AF65-F5344CB8AC3E}">
        <p14:creationId xmlns:p14="http://schemas.microsoft.com/office/powerpoint/2010/main" val="388444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FCD3C32-6FBA-451B-AF47-C1861C402F4B}"/>
              </a:ext>
            </a:extLst>
          </p:cNvPr>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5" name="Marcador de pie de página 4">
            <a:extLst>
              <a:ext uri="{FF2B5EF4-FFF2-40B4-BE49-F238E27FC236}">
                <a16:creationId xmlns:a16="http://schemas.microsoft.com/office/drawing/2014/main" id="{1EE15E6C-C248-4377-9998-7849E94F9904}"/>
              </a:ext>
            </a:extLst>
          </p:cNvPr>
          <p:cNvSpPr>
            <a:spLocks noGrp="1"/>
          </p:cNvSpPr>
          <p:nvPr>
            <p:ph type="ftr" sz="quarter" idx="11"/>
          </p:nvPr>
        </p:nvSpPr>
        <p:spPr/>
        <p:txBody>
          <a:bodyPr/>
          <a:lstStyle/>
          <a:p>
            <a:r>
              <a:rPr lang="en-US"/>
              <a:t>The Power of PowerPoint</a:t>
            </a:r>
          </a:p>
        </p:txBody>
      </p:sp>
      <p:sp>
        <p:nvSpPr>
          <p:cNvPr id="11" name="タイトル 3">
            <a:extLst>
              <a:ext uri="{FF2B5EF4-FFF2-40B4-BE49-F238E27FC236}">
                <a16:creationId xmlns:a16="http://schemas.microsoft.com/office/drawing/2014/main" id="{4CA4597F-C81A-42F5-8D29-96D38D18CF9F}"/>
              </a:ext>
            </a:extLst>
          </p:cNvPr>
          <p:cNvSpPr txBox="1">
            <a:spLocks/>
          </p:cNvSpPr>
          <p:nvPr/>
        </p:nvSpPr>
        <p:spPr>
          <a:xfrm>
            <a:off x="4611174" y="358966"/>
            <a:ext cx="13681520" cy="987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6000" kern="1200" baseline="0">
                <a:solidFill>
                  <a:schemeClr val="tx1"/>
                </a:solidFill>
                <a:latin typeface="+mj-lt"/>
                <a:ea typeface="+mj-ea"/>
                <a:cs typeface="+mj-cs"/>
              </a:defRPr>
            </a:lvl1pPr>
          </a:lstStyle>
          <a:p>
            <a:r>
              <a:rPr lang="en-US">
                <a:solidFill>
                  <a:schemeClr val="accent1"/>
                </a:solidFill>
              </a:rPr>
              <a:t>1.Descripción del </a:t>
            </a:r>
            <a:r>
              <a:rPr lang="en-US" err="1">
                <a:solidFill>
                  <a:schemeClr val="accent1"/>
                </a:solidFill>
              </a:rPr>
              <a:t>tipo</a:t>
            </a:r>
            <a:r>
              <a:rPr lang="en-US">
                <a:solidFill>
                  <a:schemeClr val="accent1"/>
                </a:solidFill>
              </a:rPr>
              <a:t> de </a:t>
            </a:r>
            <a:r>
              <a:rPr lang="en-US" err="1">
                <a:solidFill>
                  <a:schemeClr val="accent1"/>
                </a:solidFill>
              </a:rPr>
              <a:t>tecnología</a:t>
            </a:r>
          </a:p>
        </p:txBody>
      </p:sp>
      <p:pic>
        <p:nvPicPr>
          <p:cNvPr id="12" name="Imagen 12" descr="Imagen que contiene texto&#10;&#10;Descripción generada con confianza alta">
            <a:extLst>
              <a:ext uri="{FF2B5EF4-FFF2-40B4-BE49-F238E27FC236}">
                <a16:creationId xmlns:a16="http://schemas.microsoft.com/office/drawing/2014/main" id="{4FFC5B5B-FE77-4FCB-920F-82B3351E9106}"/>
              </a:ext>
            </a:extLst>
          </p:cNvPr>
          <p:cNvPicPr>
            <a:picLocks noChangeAspect="1"/>
          </p:cNvPicPr>
          <p:nvPr/>
        </p:nvPicPr>
        <p:blipFill>
          <a:blip r:embed="rId2"/>
          <a:stretch>
            <a:fillRect/>
          </a:stretch>
        </p:blipFill>
        <p:spPr>
          <a:xfrm>
            <a:off x="4699908" y="2961286"/>
            <a:ext cx="10776881" cy="4772993"/>
          </a:xfrm>
          <a:prstGeom prst="rect">
            <a:avLst/>
          </a:prstGeom>
        </p:spPr>
      </p:pic>
    </p:spTree>
    <p:extLst>
      <p:ext uri="{BB962C8B-B14F-4D97-AF65-F5344CB8AC3E}">
        <p14:creationId xmlns:p14="http://schemas.microsoft.com/office/powerpoint/2010/main" val="207577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D6A71-98A1-4788-8B91-4B0EF1DBA68A}"/>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4D4E2A98-BE61-4782-AAD0-956F6C7E2F62}"/>
              </a:ext>
            </a:extLst>
          </p:cNvPr>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4" name="Subtítulo 3">
            <a:extLst>
              <a:ext uri="{FF2B5EF4-FFF2-40B4-BE49-F238E27FC236}">
                <a16:creationId xmlns:a16="http://schemas.microsoft.com/office/drawing/2014/main" id="{B302003A-1F2C-45E1-83CC-CFC9DBA38725}"/>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BE1A2B35-852B-40AE-B58D-F521EADBD4D5}"/>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01BD965D-57F8-4EFF-8B10-F1D2C9AED0A2}"/>
              </a:ext>
            </a:extLst>
          </p:cNvPr>
          <p:cNvSpPr txBox="1">
            <a:spLocks/>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http://openaccess.uoc.edu/webapps/o2/bitstream/10609/23827/2/Manual_Instalaci%C3%B3n_CUDA.pdfv</a:t>
            </a:r>
            <a:r>
              <a:rPr lang="en-US">
                <a:latin typeface="Aleo-BoldItalic"/>
              </a:rPr>
              <a:t> </a:t>
            </a:r>
            <a:endParaRPr lang="es-ES"/>
          </a:p>
        </p:txBody>
      </p:sp>
      <p:pic>
        <p:nvPicPr>
          <p:cNvPr id="11" name="Imagen 2" descr="Imagen que contiene texto, exterior, señal&#10;&#10;Descripción generada con confianza alta">
            <a:extLst>
              <a:ext uri="{FF2B5EF4-FFF2-40B4-BE49-F238E27FC236}">
                <a16:creationId xmlns:a16="http://schemas.microsoft.com/office/drawing/2014/main" id="{10F8029F-5B8C-4239-8A60-B236F6894D47}"/>
              </a:ext>
            </a:extLst>
          </p:cNvPr>
          <p:cNvPicPr>
            <a:picLocks noChangeAspect="1"/>
          </p:cNvPicPr>
          <p:nvPr/>
        </p:nvPicPr>
        <p:blipFill>
          <a:blip r:embed="rId3"/>
          <a:stretch>
            <a:fillRect/>
          </a:stretch>
        </p:blipFill>
        <p:spPr>
          <a:xfrm>
            <a:off x="542237" y="4125838"/>
            <a:ext cx="5683922" cy="3433856"/>
          </a:xfrm>
          <a:prstGeom prst="rect">
            <a:avLst/>
          </a:prstGeom>
        </p:spPr>
      </p:pic>
    </p:spTree>
    <p:extLst>
      <p:ext uri="{BB962C8B-B14F-4D97-AF65-F5344CB8AC3E}">
        <p14:creationId xmlns:p14="http://schemas.microsoft.com/office/powerpoint/2010/main" val="388573965"/>
      </p:ext>
    </p:extLst>
  </p:cSld>
  <p:clrMapOvr>
    <a:masterClrMapping/>
  </p:clrMapOvr>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1240</Words>
  <Application>Microsoft Office PowerPoint</Application>
  <PresentationFormat>Personalizado</PresentationFormat>
  <Paragraphs>240</Paragraphs>
  <Slides>41</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41</vt:i4>
      </vt:variant>
    </vt:vector>
  </HeadingPairs>
  <TitlesOfParts>
    <vt:vector size="51" baseType="lpstr">
      <vt:lpstr>Aleo-Bold</vt:lpstr>
      <vt:lpstr>Aleo-BoldItalic</vt:lpstr>
      <vt:lpstr>Aleo-Light</vt:lpstr>
      <vt:lpstr>Aleo-LightItalic</vt:lpstr>
      <vt:lpstr>Arial</vt:lpstr>
      <vt:lpstr>Calibri</vt:lpstr>
      <vt:lpstr>Montserrat-Bold</vt:lpstr>
      <vt:lpstr>Roboto</vt:lpstr>
      <vt:lpstr>Deneb Title</vt:lpstr>
      <vt:lpstr>Deneb Contents</vt:lpstr>
      <vt:lpstr>Scientific Cards testing and developing</vt:lpstr>
      <vt:lpstr> Índice</vt:lpstr>
      <vt:lpstr>Planificación</vt:lpstr>
      <vt:lpstr>1.Descripción del tipo de tecnología</vt:lpstr>
      <vt:lpstr>Presentación de PowerPoint</vt:lpstr>
      <vt:lpstr>1.Descripción del tipo de tecnología (OpenCL) </vt:lpstr>
      <vt:lpstr>Presentación de PowerPoint</vt:lpstr>
      <vt:lpstr>Presentación de PowerPoint</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5. Ayudas económicas - becas</vt:lpstr>
      <vt:lpstr>5. Ayudas económicas - financiación</vt:lpstr>
      <vt:lpstr>6. Recursos para implementar las tecnologías</vt:lpstr>
      <vt:lpstr>6. Recursos para implementar las tecnologías</vt:lpstr>
      <vt:lpstr>6. Recursos para implementar las tecnologías</vt:lpstr>
      <vt:lpstr>6. Recursos para implementar las tecnologías</vt:lpstr>
      <vt:lpstr>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Daniel Calin Stanus</cp:lastModifiedBy>
  <cp:revision>6</cp:revision>
  <dcterms:created xsi:type="dcterms:W3CDTF">2014-05-31T17:00:12Z</dcterms:created>
  <dcterms:modified xsi:type="dcterms:W3CDTF">2019-03-20T17:22:25Z</dcterms:modified>
</cp:coreProperties>
</file>